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58495" y="3227832"/>
            <a:ext cx="8827135" cy="3473450"/>
          </a:xfrm>
          <a:custGeom>
            <a:avLst/>
            <a:gdLst/>
            <a:ahLst/>
            <a:cxnLst/>
            <a:rect l="l" t="t" r="r" b="b"/>
            <a:pathLst>
              <a:path w="8827135" h="3473450">
                <a:moveTo>
                  <a:pt x="8827008" y="0"/>
                </a:moveTo>
                <a:lnTo>
                  <a:pt x="0" y="0"/>
                </a:lnTo>
                <a:lnTo>
                  <a:pt x="0" y="3473196"/>
                </a:lnTo>
                <a:lnTo>
                  <a:pt x="8827008" y="3473196"/>
                </a:lnTo>
                <a:lnTo>
                  <a:pt x="8827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54595" y="4605528"/>
            <a:ext cx="1917192" cy="2100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485631" y="309372"/>
            <a:ext cx="347345" cy="288290"/>
          </a:xfrm>
          <a:custGeom>
            <a:avLst/>
            <a:gdLst/>
            <a:ahLst/>
            <a:cxnLst/>
            <a:rect l="l" t="t" r="r" b="b"/>
            <a:pathLst>
              <a:path w="347345" h="288290">
                <a:moveTo>
                  <a:pt x="141477" y="281939"/>
                </a:moveTo>
                <a:lnTo>
                  <a:pt x="95631" y="281939"/>
                </a:lnTo>
                <a:lnTo>
                  <a:pt x="101726" y="286003"/>
                </a:lnTo>
                <a:lnTo>
                  <a:pt x="110871" y="288036"/>
                </a:lnTo>
                <a:lnTo>
                  <a:pt x="126111" y="288036"/>
                </a:lnTo>
                <a:lnTo>
                  <a:pt x="135382" y="286003"/>
                </a:lnTo>
                <a:lnTo>
                  <a:pt x="141477" y="281939"/>
                </a:lnTo>
                <a:close/>
              </a:path>
              <a:path w="347345" h="288290">
                <a:moveTo>
                  <a:pt x="189229" y="69214"/>
                </a:moveTo>
                <a:lnTo>
                  <a:pt x="184594" y="71945"/>
                </a:lnTo>
                <a:lnTo>
                  <a:pt x="181863" y="78104"/>
                </a:lnTo>
                <a:lnTo>
                  <a:pt x="181800" y="84645"/>
                </a:lnTo>
                <a:lnTo>
                  <a:pt x="185166" y="88518"/>
                </a:lnTo>
                <a:lnTo>
                  <a:pt x="247269" y="110998"/>
                </a:lnTo>
                <a:lnTo>
                  <a:pt x="253365" y="113029"/>
                </a:lnTo>
                <a:lnTo>
                  <a:pt x="253365" y="115062"/>
                </a:lnTo>
                <a:lnTo>
                  <a:pt x="254381" y="123189"/>
                </a:lnTo>
                <a:lnTo>
                  <a:pt x="261493" y="239140"/>
                </a:lnTo>
                <a:lnTo>
                  <a:pt x="264541" y="282955"/>
                </a:lnTo>
                <a:lnTo>
                  <a:pt x="265557" y="286003"/>
                </a:lnTo>
                <a:lnTo>
                  <a:pt x="267589" y="288036"/>
                </a:lnTo>
                <a:lnTo>
                  <a:pt x="319532" y="288036"/>
                </a:lnTo>
                <a:lnTo>
                  <a:pt x="321564" y="286003"/>
                </a:lnTo>
                <a:lnTo>
                  <a:pt x="321636" y="281939"/>
                </a:lnTo>
                <a:lnTo>
                  <a:pt x="327660" y="197485"/>
                </a:lnTo>
                <a:lnTo>
                  <a:pt x="333756" y="195452"/>
                </a:lnTo>
                <a:lnTo>
                  <a:pt x="340868" y="193420"/>
                </a:lnTo>
                <a:lnTo>
                  <a:pt x="342900" y="188340"/>
                </a:lnTo>
                <a:lnTo>
                  <a:pt x="343916" y="180212"/>
                </a:lnTo>
                <a:lnTo>
                  <a:pt x="346964" y="107823"/>
                </a:lnTo>
                <a:lnTo>
                  <a:pt x="343263" y="94329"/>
                </a:lnTo>
                <a:lnTo>
                  <a:pt x="331073" y="84454"/>
                </a:lnTo>
                <a:lnTo>
                  <a:pt x="313334" y="78390"/>
                </a:lnTo>
                <a:lnTo>
                  <a:pt x="292989" y="76326"/>
                </a:lnTo>
                <a:lnTo>
                  <a:pt x="189229" y="69214"/>
                </a:lnTo>
                <a:close/>
              </a:path>
              <a:path w="347345" h="288290">
                <a:moveTo>
                  <a:pt x="64627" y="118490"/>
                </a:moveTo>
                <a:lnTo>
                  <a:pt x="38205" y="119459"/>
                </a:lnTo>
                <a:lnTo>
                  <a:pt x="11175" y="123189"/>
                </a:lnTo>
                <a:lnTo>
                  <a:pt x="11175" y="133350"/>
                </a:lnTo>
                <a:lnTo>
                  <a:pt x="0" y="133350"/>
                </a:lnTo>
                <a:lnTo>
                  <a:pt x="0" y="281939"/>
                </a:lnTo>
                <a:lnTo>
                  <a:pt x="237109" y="281939"/>
                </a:lnTo>
                <a:lnTo>
                  <a:pt x="237109" y="252475"/>
                </a:lnTo>
                <a:lnTo>
                  <a:pt x="26416" y="252475"/>
                </a:lnTo>
                <a:lnTo>
                  <a:pt x="26416" y="134365"/>
                </a:lnTo>
                <a:lnTo>
                  <a:pt x="47365" y="131794"/>
                </a:lnTo>
                <a:lnTo>
                  <a:pt x="68564" y="131317"/>
                </a:lnTo>
                <a:lnTo>
                  <a:pt x="225933" y="131317"/>
                </a:lnTo>
                <a:lnTo>
                  <a:pt x="225933" y="123189"/>
                </a:lnTo>
                <a:lnTo>
                  <a:pt x="218567" y="122174"/>
                </a:lnTo>
                <a:lnTo>
                  <a:pt x="117983" y="122174"/>
                </a:lnTo>
                <a:lnTo>
                  <a:pt x="91025" y="119618"/>
                </a:lnTo>
                <a:lnTo>
                  <a:pt x="64627" y="118490"/>
                </a:lnTo>
                <a:close/>
              </a:path>
              <a:path w="347345" h="288290">
                <a:moveTo>
                  <a:pt x="68183" y="249713"/>
                </a:moveTo>
                <a:lnTo>
                  <a:pt x="47222" y="250261"/>
                </a:lnTo>
                <a:lnTo>
                  <a:pt x="26416" y="252475"/>
                </a:lnTo>
                <a:lnTo>
                  <a:pt x="109854" y="252475"/>
                </a:lnTo>
                <a:lnTo>
                  <a:pt x="89120" y="250547"/>
                </a:lnTo>
                <a:lnTo>
                  <a:pt x="68183" y="249713"/>
                </a:lnTo>
                <a:close/>
              </a:path>
              <a:path w="347345" h="288290">
                <a:moveTo>
                  <a:pt x="168513" y="131317"/>
                </a:moveTo>
                <a:lnTo>
                  <a:pt x="68564" y="131317"/>
                </a:lnTo>
                <a:lnTo>
                  <a:pt x="89548" y="132365"/>
                </a:lnTo>
                <a:lnTo>
                  <a:pt x="109854" y="134365"/>
                </a:lnTo>
                <a:lnTo>
                  <a:pt x="109854" y="252475"/>
                </a:lnTo>
                <a:lnTo>
                  <a:pt x="127126" y="252475"/>
                </a:lnTo>
                <a:lnTo>
                  <a:pt x="127126" y="134365"/>
                </a:lnTo>
                <a:lnTo>
                  <a:pt x="147504" y="132365"/>
                </a:lnTo>
                <a:lnTo>
                  <a:pt x="168513" y="131317"/>
                </a:lnTo>
                <a:close/>
              </a:path>
              <a:path w="347345" h="288290">
                <a:moveTo>
                  <a:pt x="175258" y="249922"/>
                </a:moveTo>
                <a:lnTo>
                  <a:pt x="159242" y="250205"/>
                </a:lnTo>
                <a:lnTo>
                  <a:pt x="143202" y="251084"/>
                </a:lnTo>
                <a:lnTo>
                  <a:pt x="127126" y="252475"/>
                </a:lnTo>
                <a:lnTo>
                  <a:pt x="237109" y="252475"/>
                </a:lnTo>
                <a:lnTo>
                  <a:pt x="237109" y="250316"/>
                </a:lnTo>
                <a:lnTo>
                  <a:pt x="191262" y="250316"/>
                </a:lnTo>
                <a:lnTo>
                  <a:pt x="175258" y="249922"/>
                </a:lnTo>
                <a:close/>
              </a:path>
              <a:path w="347345" h="288290">
                <a:moveTo>
                  <a:pt x="225933" y="131317"/>
                </a:moveTo>
                <a:lnTo>
                  <a:pt x="168513" y="131317"/>
                </a:lnTo>
                <a:lnTo>
                  <a:pt x="189688" y="131794"/>
                </a:lnTo>
                <a:lnTo>
                  <a:pt x="210566" y="134365"/>
                </a:lnTo>
                <a:lnTo>
                  <a:pt x="210566" y="228980"/>
                </a:lnTo>
                <a:lnTo>
                  <a:pt x="191262" y="228980"/>
                </a:lnTo>
                <a:lnTo>
                  <a:pt x="191262" y="250316"/>
                </a:lnTo>
                <a:lnTo>
                  <a:pt x="237109" y="250316"/>
                </a:lnTo>
                <a:lnTo>
                  <a:pt x="237109" y="133350"/>
                </a:lnTo>
                <a:lnTo>
                  <a:pt x="225933" y="133350"/>
                </a:lnTo>
                <a:lnTo>
                  <a:pt x="225933" y="131317"/>
                </a:lnTo>
                <a:close/>
              </a:path>
              <a:path w="347345" h="288290">
                <a:moveTo>
                  <a:pt x="172339" y="118490"/>
                </a:moveTo>
                <a:lnTo>
                  <a:pt x="145601" y="119618"/>
                </a:lnTo>
                <a:lnTo>
                  <a:pt x="117983" y="122174"/>
                </a:lnTo>
                <a:lnTo>
                  <a:pt x="218567" y="122174"/>
                </a:lnTo>
                <a:lnTo>
                  <a:pt x="198885" y="119459"/>
                </a:lnTo>
                <a:lnTo>
                  <a:pt x="172339" y="118490"/>
                </a:lnTo>
                <a:close/>
              </a:path>
              <a:path w="347345" h="288290">
                <a:moveTo>
                  <a:pt x="292989" y="0"/>
                </a:moveTo>
                <a:lnTo>
                  <a:pt x="264334" y="30023"/>
                </a:lnTo>
                <a:lnTo>
                  <a:pt x="265175" y="39433"/>
                </a:lnTo>
                <a:lnTo>
                  <a:pt x="288925" y="69214"/>
                </a:lnTo>
                <a:lnTo>
                  <a:pt x="298069" y="69214"/>
                </a:lnTo>
                <a:lnTo>
                  <a:pt x="322357" y="30023"/>
                </a:lnTo>
                <a:lnTo>
                  <a:pt x="322579" y="22351"/>
                </a:lnTo>
                <a:lnTo>
                  <a:pt x="319260" y="12858"/>
                </a:lnTo>
                <a:lnTo>
                  <a:pt x="312785" y="5842"/>
                </a:lnTo>
                <a:lnTo>
                  <a:pt x="303809" y="1492"/>
                </a:lnTo>
                <a:lnTo>
                  <a:pt x="292989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154923" y="845819"/>
            <a:ext cx="155448" cy="86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071104" y="778763"/>
            <a:ext cx="288290" cy="318770"/>
          </a:xfrm>
          <a:custGeom>
            <a:avLst/>
            <a:gdLst/>
            <a:ahLst/>
            <a:cxnLst/>
            <a:rect l="l" t="t" r="r" b="b"/>
            <a:pathLst>
              <a:path w="288290" h="318769">
                <a:moveTo>
                  <a:pt x="256032" y="160020"/>
                </a:moveTo>
                <a:lnTo>
                  <a:pt x="234188" y="156591"/>
                </a:lnTo>
                <a:lnTo>
                  <a:pt x="232410" y="157353"/>
                </a:lnTo>
                <a:lnTo>
                  <a:pt x="212280" y="162090"/>
                </a:lnTo>
                <a:lnTo>
                  <a:pt x="192481" y="165696"/>
                </a:lnTo>
                <a:lnTo>
                  <a:pt x="172986" y="167982"/>
                </a:lnTo>
                <a:lnTo>
                  <a:pt x="153797" y="168783"/>
                </a:lnTo>
                <a:lnTo>
                  <a:pt x="124688" y="166992"/>
                </a:lnTo>
                <a:lnTo>
                  <a:pt x="103200" y="162979"/>
                </a:lnTo>
                <a:lnTo>
                  <a:pt x="89725" y="158826"/>
                </a:lnTo>
                <a:lnTo>
                  <a:pt x="84709" y="156591"/>
                </a:lnTo>
                <a:lnTo>
                  <a:pt x="81280" y="154813"/>
                </a:lnTo>
                <a:lnTo>
                  <a:pt x="81280" y="153924"/>
                </a:lnTo>
                <a:lnTo>
                  <a:pt x="20066" y="178308"/>
                </a:lnTo>
                <a:lnTo>
                  <a:pt x="19177" y="178308"/>
                </a:lnTo>
                <a:lnTo>
                  <a:pt x="18288" y="179197"/>
                </a:lnTo>
                <a:lnTo>
                  <a:pt x="12801" y="182562"/>
                </a:lnTo>
                <a:lnTo>
                  <a:pt x="101" y="217551"/>
                </a:lnTo>
                <a:lnTo>
                  <a:pt x="889" y="223647"/>
                </a:lnTo>
                <a:lnTo>
                  <a:pt x="6985" y="232283"/>
                </a:lnTo>
                <a:lnTo>
                  <a:pt x="9652" y="234061"/>
                </a:lnTo>
                <a:lnTo>
                  <a:pt x="11303" y="235839"/>
                </a:lnTo>
                <a:lnTo>
                  <a:pt x="6985" y="240157"/>
                </a:lnTo>
                <a:lnTo>
                  <a:pt x="3556" y="245364"/>
                </a:lnTo>
                <a:lnTo>
                  <a:pt x="2667" y="252349"/>
                </a:lnTo>
                <a:lnTo>
                  <a:pt x="889" y="260985"/>
                </a:lnTo>
                <a:lnTo>
                  <a:pt x="0" y="268859"/>
                </a:lnTo>
                <a:lnTo>
                  <a:pt x="889" y="275844"/>
                </a:lnTo>
                <a:lnTo>
                  <a:pt x="5207" y="281940"/>
                </a:lnTo>
                <a:lnTo>
                  <a:pt x="9652" y="288036"/>
                </a:lnTo>
                <a:lnTo>
                  <a:pt x="16637" y="292354"/>
                </a:lnTo>
                <a:lnTo>
                  <a:pt x="23622" y="294132"/>
                </a:lnTo>
                <a:lnTo>
                  <a:pt x="166878" y="317627"/>
                </a:lnTo>
                <a:lnTo>
                  <a:pt x="167767" y="318516"/>
                </a:lnTo>
                <a:lnTo>
                  <a:pt x="189509" y="305435"/>
                </a:lnTo>
                <a:lnTo>
                  <a:pt x="256032" y="265430"/>
                </a:lnTo>
                <a:lnTo>
                  <a:pt x="256032" y="251460"/>
                </a:lnTo>
                <a:lnTo>
                  <a:pt x="165989" y="305435"/>
                </a:lnTo>
                <a:lnTo>
                  <a:pt x="26162" y="281940"/>
                </a:lnTo>
                <a:lnTo>
                  <a:pt x="21844" y="281051"/>
                </a:lnTo>
                <a:lnTo>
                  <a:pt x="18288" y="278511"/>
                </a:lnTo>
                <a:lnTo>
                  <a:pt x="15748" y="274955"/>
                </a:lnTo>
                <a:lnTo>
                  <a:pt x="13081" y="271526"/>
                </a:lnTo>
                <a:lnTo>
                  <a:pt x="12192" y="267081"/>
                </a:lnTo>
                <a:lnTo>
                  <a:pt x="12192" y="263652"/>
                </a:lnTo>
                <a:lnTo>
                  <a:pt x="13970" y="254127"/>
                </a:lnTo>
                <a:lnTo>
                  <a:pt x="14859" y="248031"/>
                </a:lnTo>
                <a:lnTo>
                  <a:pt x="19177" y="243586"/>
                </a:lnTo>
                <a:lnTo>
                  <a:pt x="25400" y="241935"/>
                </a:lnTo>
                <a:lnTo>
                  <a:pt x="46355" y="245364"/>
                </a:lnTo>
                <a:lnTo>
                  <a:pt x="46355" y="277622"/>
                </a:lnTo>
                <a:lnTo>
                  <a:pt x="61214" y="266319"/>
                </a:lnTo>
                <a:lnTo>
                  <a:pt x="83058" y="289814"/>
                </a:lnTo>
                <a:lnTo>
                  <a:pt x="83058" y="266319"/>
                </a:lnTo>
                <a:lnTo>
                  <a:pt x="83058" y="251460"/>
                </a:lnTo>
                <a:lnTo>
                  <a:pt x="166878" y="265430"/>
                </a:lnTo>
                <a:lnTo>
                  <a:pt x="167767" y="266319"/>
                </a:lnTo>
                <a:lnTo>
                  <a:pt x="189458" y="253238"/>
                </a:lnTo>
                <a:lnTo>
                  <a:pt x="256032" y="213106"/>
                </a:lnTo>
                <a:lnTo>
                  <a:pt x="256032" y="199263"/>
                </a:lnTo>
                <a:lnTo>
                  <a:pt x="165989" y="253238"/>
                </a:lnTo>
                <a:lnTo>
                  <a:pt x="155422" y="251460"/>
                </a:lnTo>
                <a:lnTo>
                  <a:pt x="98882" y="241935"/>
                </a:lnTo>
                <a:lnTo>
                  <a:pt x="83058" y="239268"/>
                </a:lnTo>
                <a:lnTo>
                  <a:pt x="83058" y="233172"/>
                </a:lnTo>
                <a:lnTo>
                  <a:pt x="83058" y="220980"/>
                </a:lnTo>
                <a:lnTo>
                  <a:pt x="90932" y="217551"/>
                </a:lnTo>
                <a:lnTo>
                  <a:pt x="55880" y="212217"/>
                </a:lnTo>
                <a:lnTo>
                  <a:pt x="46355" y="214884"/>
                </a:lnTo>
                <a:lnTo>
                  <a:pt x="46355" y="233172"/>
                </a:lnTo>
                <a:lnTo>
                  <a:pt x="26162" y="229743"/>
                </a:lnTo>
                <a:lnTo>
                  <a:pt x="21844" y="228854"/>
                </a:lnTo>
                <a:lnTo>
                  <a:pt x="18288" y="226187"/>
                </a:lnTo>
                <a:lnTo>
                  <a:pt x="15748" y="222758"/>
                </a:lnTo>
                <a:lnTo>
                  <a:pt x="13081" y="219202"/>
                </a:lnTo>
                <a:lnTo>
                  <a:pt x="12192" y="214884"/>
                </a:lnTo>
                <a:lnTo>
                  <a:pt x="12192" y="211455"/>
                </a:lnTo>
                <a:lnTo>
                  <a:pt x="13970" y="201803"/>
                </a:lnTo>
                <a:lnTo>
                  <a:pt x="15748" y="193929"/>
                </a:lnTo>
                <a:lnTo>
                  <a:pt x="21844" y="188722"/>
                </a:lnTo>
                <a:lnTo>
                  <a:pt x="33147" y="188722"/>
                </a:lnTo>
                <a:lnTo>
                  <a:pt x="167767" y="211455"/>
                </a:lnTo>
                <a:lnTo>
                  <a:pt x="206768" y="188722"/>
                </a:lnTo>
                <a:lnTo>
                  <a:pt x="240982" y="168783"/>
                </a:lnTo>
                <a:lnTo>
                  <a:pt x="256032" y="160020"/>
                </a:lnTo>
                <a:close/>
              </a:path>
              <a:path w="288290" h="318769">
                <a:moveTo>
                  <a:pt x="288036" y="41275"/>
                </a:moveTo>
                <a:lnTo>
                  <a:pt x="254914" y="30734"/>
                </a:lnTo>
                <a:lnTo>
                  <a:pt x="158369" y="0"/>
                </a:lnTo>
                <a:lnTo>
                  <a:pt x="30480" y="43053"/>
                </a:lnTo>
                <a:lnTo>
                  <a:pt x="152273" y="91440"/>
                </a:lnTo>
                <a:lnTo>
                  <a:pt x="247777" y="56261"/>
                </a:lnTo>
                <a:lnTo>
                  <a:pt x="170688" y="33401"/>
                </a:lnTo>
                <a:lnTo>
                  <a:pt x="177673" y="30734"/>
                </a:lnTo>
                <a:lnTo>
                  <a:pt x="253873" y="51816"/>
                </a:lnTo>
                <a:lnTo>
                  <a:pt x="253873" y="93091"/>
                </a:lnTo>
                <a:lnTo>
                  <a:pt x="252984" y="93980"/>
                </a:lnTo>
                <a:lnTo>
                  <a:pt x="252095" y="95758"/>
                </a:lnTo>
                <a:lnTo>
                  <a:pt x="252095" y="99314"/>
                </a:lnTo>
                <a:lnTo>
                  <a:pt x="252984" y="101092"/>
                </a:lnTo>
                <a:lnTo>
                  <a:pt x="253873" y="101981"/>
                </a:lnTo>
                <a:lnTo>
                  <a:pt x="251206" y="105410"/>
                </a:lnTo>
                <a:lnTo>
                  <a:pt x="248666" y="110744"/>
                </a:lnTo>
                <a:lnTo>
                  <a:pt x="249428" y="120396"/>
                </a:lnTo>
                <a:lnTo>
                  <a:pt x="265303" y="120396"/>
                </a:lnTo>
                <a:lnTo>
                  <a:pt x="266192" y="110744"/>
                </a:lnTo>
                <a:lnTo>
                  <a:pt x="262636" y="104521"/>
                </a:lnTo>
                <a:lnTo>
                  <a:pt x="259969" y="101092"/>
                </a:lnTo>
                <a:lnTo>
                  <a:pt x="261747" y="99314"/>
                </a:lnTo>
                <a:lnTo>
                  <a:pt x="261747" y="94869"/>
                </a:lnTo>
                <a:lnTo>
                  <a:pt x="259969" y="93980"/>
                </a:lnTo>
                <a:lnTo>
                  <a:pt x="259969" y="51816"/>
                </a:lnTo>
                <a:lnTo>
                  <a:pt x="288036" y="41275"/>
                </a:lnTo>
                <a:close/>
              </a:path>
            </a:pathLst>
          </a:custGeom>
          <a:solidFill>
            <a:srgbClr val="005C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309359" y="79688"/>
            <a:ext cx="142749" cy="23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510016" y="2174748"/>
            <a:ext cx="295655" cy="271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167116" y="1796795"/>
            <a:ext cx="123825" cy="53340"/>
          </a:xfrm>
          <a:custGeom>
            <a:avLst/>
            <a:gdLst/>
            <a:ahLst/>
            <a:cxnLst/>
            <a:rect l="l" t="t" r="r" b="b"/>
            <a:pathLst>
              <a:path w="123825" h="53339">
                <a:moveTo>
                  <a:pt x="80772" y="0"/>
                </a:moveTo>
                <a:lnTo>
                  <a:pt x="0" y="0"/>
                </a:lnTo>
                <a:lnTo>
                  <a:pt x="0" y="15240"/>
                </a:lnTo>
                <a:lnTo>
                  <a:pt x="80772" y="15240"/>
                </a:lnTo>
                <a:lnTo>
                  <a:pt x="80772" y="0"/>
                </a:lnTo>
                <a:close/>
              </a:path>
              <a:path w="123825" h="53339">
                <a:moveTo>
                  <a:pt x="123444" y="38100"/>
                </a:moveTo>
                <a:lnTo>
                  <a:pt x="0" y="38100"/>
                </a:lnTo>
                <a:lnTo>
                  <a:pt x="0" y="53340"/>
                </a:lnTo>
                <a:lnTo>
                  <a:pt x="123444" y="53340"/>
                </a:lnTo>
                <a:lnTo>
                  <a:pt x="123444" y="38100"/>
                </a:lnTo>
                <a:close/>
              </a:path>
            </a:pathLst>
          </a:custGeom>
          <a:solidFill>
            <a:srgbClr val="00AF50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167116" y="1869948"/>
            <a:ext cx="192024" cy="190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087868" y="1709927"/>
            <a:ext cx="245745" cy="287020"/>
          </a:xfrm>
          <a:custGeom>
            <a:avLst/>
            <a:gdLst/>
            <a:ahLst/>
            <a:cxnLst/>
            <a:rect l="l" t="t" r="r" b="b"/>
            <a:pathLst>
              <a:path w="245745" h="287019">
                <a:moveTo>
                  <a:pt x="200278" y="0"/>
                </a:moveTo>
                <a:lnTo>
                  <a:pt x="7874" y="0"/>
                </a:lnTo>
                <a:lnTo>
                  <a:pt x="0" y="7874"/>
                </a:lnTo>
                <a:lnTo>
                  <a:pt x="0" y="243459"/>
                </a:lnTo>
                <a:lnTo>
                  <a:pt x="7874" y="251333"/>
                </a:lnTo>
                <a:lnTo>
                  <a:pt x="37337" y="251333"/>
                </a:lnTo>
                <a:lnTo>
                  <a:pt x="37337" y="278638"/>
                </a:lnTo>
                <a:lnTo>
                  <a:pt x="45084" y="286512"/>
                </a:lnTo>
                <a:lnTo>
                  <a:pt x="163956" y="286512"/>
                </a:lnTo>
                <a:lnTo>
                  <a:pt x="161925" y="280670"/>
                </a:lnTo>
                <a:lnTo>
                  <a:pt x="160908" y="274827"/>
                </a:lnTo>
                <a:lnTo>
                  <a:pt x="160908" y="267970"/>
                </a:lnTo>
                <a:lnTo>
                  <a:pt x="55879" y="267970"/>
                </a:lnTo>
                <a:lnTo>
                  <a:pt x="55879" y="53721"/>
                </a:lnTo>
                <a:lnTo>
                  <a:pt x="245363" y="53721"/>
                </a:lnTo>
                <a:lnTo>
                  <a:pt x="245363" y="43052"/>
                </a:lnTo>
                <a:lnTo>
                  <a:pt x="238505" y="35179"/>
                </a:lnTo>
                <a:lnTo>
                  <a:pt x="208025" y="35179"/>
                </a:lnTo>
                <a:lnTo>
                  <a:pt x="208025" y="7874"/>
                </a:lnTo>
                <a:lnTo>
                  <a:pt x="200278" y="0"/>
                </a:lnTo>
                <a:close/>
              </a:path>
              <a:path w="245745" h="287019">
                <a:moveTo>
                  <a:pt x="245363" y="53721"/>
                </a:moveTo>
                <a:lnTo>
                  <a:pt x="227710" y="53721"/>
                </a:lnTo>
                <a:lnTo>
                  <a:pt x="227710" y="210185"/>
                </a:lnTo>
                <a:lnTo>
                  <a:pt x="233552" y="210185"/>
                </a:lnTo>
                <a:lnTo>
                  <a:pt x="240410" y="212217"/>
                </a:lnTo>
                <a:lnTo>
                  <a:pt x="245363" y="215137"/>
                </a:lnTo>
                <a:lnTo>
                  <a:pt x="245363" y="53721"/>
                </a:lnTo>
                <a:close/>
              </a:path>
            </a:pathLst>
          </a:custGeom>
          <a:solidFill>
            <a:srgbClr val="00AF50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121652" y="836675"/>
            <a:ext cx="340360" cy="256540"/>
          </a:xfrm>
          <a:custGeom>
            <a:avLst/>
            <a:gdLst/>
            <a:ahLst/>
            <a:cxnLst/>
            <a:rect l="l" t="t" r="r" b="b"/>
            <a:pathLst>
              <a:path w="340359" h="256540">
                <a:moveTo>
                  <a:pt x="339851" y="239522"/>
                </a:moveTo>
                <a:lnTo>
                  <a:pt x="0" y="239522"/>
                </a:lnTo>
                <a:lnTo>
                  <a:pt x="0" y="256032"/>
                </a:lnTo>
                <a:lnTo>
                  <a:pt x="339851" y="256032"/>
                </a:lnTo>
                <a:lnTo>
                  <a:pt x="339851" y="239522"/>
                </a:lnTo>
                <a:close/>
              </a:path>
              <a:path w="340359" h="256540">
                <a:moveTo>
                  <a:pt x="169925" y="0"/>
                </a:moveTo>
                <a:lnTo>
                  <a:pt x="106172" y="63753"/>
                </a:lnTo>
                <a:lnTo>
                  <a:pt x="17652" y="63753"/>
                </a:lnTo>
                <a:lnTo>
                  <a:pt x="17652" y="239522"/>
                </a:lnTo>
                <a:lnTo>
                  <a:pt x="126238" y="239522"/>
                </a:lnTo>
                <a:lnTo>
                  <a:pt x="126238" y="201802"/>
                </a:lnTo>
                <a:lnTo>
                  <a:pt x="43688" y="201802"/>
                </a:lnTo>
                <a:lnTo>
                  <a:pt x="43688" y="169925"/>
                </a:lnTo>
                <a:lnTo>
                  <a:pt x="126238" y="169925"/>
                </a:lnTo>
                <a:lnTo>
                  <a:pt x="126238" y="151002"/>
                </a:lnTo>
                <a:lnTo>
                  <a:pt x="322199" y="151002"/>
                </a:lnTo>
                <a:lnTo>
                  <a:pt x="322199" y="145161"/>
                </a:lnTo>
                <a:lnTo>
                  <a:pt x="43688" y="145161"/>
                </a:lnTo>
                <a:lnTo>
                  <a:pt x="43688" y="113284"/>
                </a:lnTo>
                <a:lnTo>
                  <a:pt x="322199" y="113284"/>
                </a:lnTo>
                <a:lnTo>
                  <a:pt x="322199" y="90804"/>
                </a:lnTo>
                <a:lnTo>
                  <a:pt x="169925" y="90804"/>
                </a:lnTo>
                <a:lnTo>
                  <a:pt x="161629" y="89152"/>
                </a:lnTo>
                <a:lnTo>
                  <a:pt x="154892" y="84629"/>
                </a:lnTo>
                <a:lnTo>
                  <a:pt x="150369" y="77892"/>
                </a:lnTo>
                <a:lnTo>
                  <a:pt x="148717" y="69596"/>
                </a:lnTo>
                <a:lnTo>
                  <a:pt x="150369" y="61299"/>
                </a:lnTo>
                <a:lnTo>
                  <a:pt x="154892" y="54562"/>
                </a:lnTo>
                <a:lnTo>
                  <a:pt x="161629" y="50039"/>
                </a:lnTo>
                <a:lnTo>
                  <a:pt x="169925" y="48387"/>
                </a:lnTo>
                <a:lnTo>
                  <a:pt x="218312" y="48387"/>
                </a:lnTo>
                <a:lnTo>
                  <a:pt x="169925" y="0"/>
                </a:lnTo>
                <a:close/>
              </a:path>
              <a:path w="340359" h="256540">
                <a:moveTo>
                  <a:pt x="172339" y="151002"/>
                </a:moveTo>
                <a:lnTo>
                  <a:pt x="167513" y="151002"/>
                </a:lnTo>
                <a:lnTo>
                  <a:pt x="167513" y="239522"/>
                </a:lnTo>
                <a:lnTo>
                  <a:pt x="172339" y="239522"/>
                </a:lnTo>
                <a:lnTo>
                  <a:pt x="172339" y="151002"/>
                </a:lnTo>
                <a:close/>
              </a:path>
              <a:path w="340359" h="256540">
                <a:moveTo>
                  <a:pt x="322199" y="151002"/>
                </a:moveTo>
                <a:lnTo>
                  <a:pt x="213614" y="151002"/>
                </a:lnTo>
                <a:lnTo>
                  <a:pt x="213614" y="239522"/>
                </a:lnTo>
                <a:lnTo>
                  <a:pt x="322199" y="239522"/>
                </a:lnTo>
                <a:lnTo>
                  <a:pt x="322199" y="201802"/>
                </a:lnTo>
                <a:lnTo>
                  <a:pt x="265556" y="201802"/>
                </a:lnTo>
                <a:lnTo>
                  <a:pt x="265556" y="169925"/>
                </a:lnTo>
                <a:lnTo>
                  <a:pt x="322199" y="169925"/>
                </a:lnTo>
                <a:lnTo>
                  <a:pt x="322199" y="151002"/>
                </a:lnTo>
                <a:close/>
              </a:path>
              <a:path w="340359" h="256540">
                <a:moveTo>
                  <a:pt x="126238" y="169925"/>
                </a:moveTo>
                <a:lnTo>
                  <a:pt x="76707" y="169925"/>
                </a:lnTo>
                <a:lnTo>
                  <a:pt x="76707" y="201802"/>
                </a:lnTo>
                <a:lnTo>
                  <a:pt x="126238" y="201802"/>
                </a:lnTo>
                <a:lnTo>
                  <a:pt x="126238" y="169925"/>
                </a:lnTo>
                <a:close/>
              </a:path>
              <a:path w="340359" h="256540">
                <a:moveTo>
                  <a:pt x="322199" y="169925"/>
                </a:moveTo>
                <a:lnTo>
                  <a:pt x="297306" y="169925"/>
                </a:lnTo>
                <a:lnTo>
                  <a:pt x="297306" y="201802"/>
                </a:lnTo>
                <a:lnTo>
                  <a:pt x="322199" y="201802"/>
                </a:lnTo>
                <a:lnTo>
                  <a:pt x="322199" y="169925"/>
                </a:lnTo>
                <a:close/>
              </a:path>
              <a:path w="340359" h="256540">
                <a:moveTo>
                  <a:pt x="265556" y="113284"/>
                </a:moveTo>
                <a:lnTo>
                  <a:pt x="76707" y="113284"/>
                </a:lnTo>
                <a:lnTo>
                  <a:pt x="76707" y="145161"/>
                </a:lnTo>
                <a:lnTo>
                  <a:pt x="265556" y="145161"/>
                </a:lnTo>
                <a:lnTo>
                  <a:pt x="265556" y="113284"/>
                </a:lnTo>
                <a:close/>
              </a:path>
              <a:path w="340359" h="256540">
                <a:moveTo>
                  <a:pt x="322199" y="113284"/>
                </a:moveTo>
                <a:lnTo>
                  <a:pt x="297306" y="113284"/>
                </a:lnTo>
                <a:lnTo>
                  <a:pt x="297306" y="145161"/>
                </a:lnTo>
                <a:lnTo>
                  <a:pt x="322199" y="145161"/>
                </a:lnTo>
                <a:lnTo>
                  <a:pt x="322199" y="113284"/>
                </a:lnTo>
                <a:close/>
              </a:path>
              <a:path w="340359" h="256540">
                <a:moveTo>
                  <a:pt x="218312" y="48387"/>
                </a:moveTo>
                <a:lnTo>
                  <a:pt x="169925" y="48387"/>
                </a:lnTo>
                <a:lnTo>
                  <a:pt x="178222" y="50039"/>
                </a:lnTo>
                <a:lnTo>
                  <a:pt x="184959" y="54562"/>
                </a:lnTo>
                <a:lnTo>
                  <a:pt x="189482" y="61299"/>
                </a:lnTo>
                <a:lnTo>
                  <a:pt x="191134" y="69596"/>
                </a:lnTo>
                <a:lnTo>
                  <a:pt x="189482" y="77892"/>
                </a:lnTo>
                <a:lnTo>
                  <a:pt x="184959" y="84629"/>
                </a:lnTo>
                <a:lnTo>
                  <a:pt x="178222" y="89152"/>
                </a:lnTo>
                <a:lnTo>
                  <a:pt x="169925" y="90804"/>
                </a:lnTo>
                <a:lnTo>
                  <a:pt x="322199" y="90804"/>
                </a:lnTo>
                <a:lnTo>
                  <a:pt x="322199" y="63753"/>
                </a:lnTo>
                <a:lnTo>
                  <a:pt x="233679" y="63753"/>
                </a:lnTo>
                <a:lnTo>
                  <a:pt x="218312" y="48387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292340" y="681227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8844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304531" y="684276"/>
            <a:ext cx="76200" cy="79375"/>
          </a:xfrm>
          <a:custGeom>
            <a:avLst/>
            <a:gdLst/>
            <a:ahLst/>
            <a:cxnLst/>
            <a:rect l="l" t="t" r="r" b="b"/>
            <a:pathLst>
              <a:path w="76200" h="79375">
                <a:moveTo>
                  <a:pt x="0" y="0"/>
                </a:moveTo>
                <a:lnTo>
                  <a:pt x="0" y="79248"/>
                </a:lnTo>
                <a:lnTo>
                  <a:pt x="76200" y="396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572"/>
            <a:ext cx="9144000" cy="947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48500" y="359663"/>
            <a:ext cx="324612" cy="313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394447" y="365759"/>
            <a:ext cx="1461516" cy="303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497205" cy="62865"/>
          </a:xfrm>
          <a:custGeom>
            <a:avLst/>
            <a:gdLst/>
            <a:ahLst/>
            <a:cxnLst/>
            <a:rect l="l" t="t" r="r" b="b"/>
            <a:pathLst>
              <a:path w="497205" h="62865">
                <a:moveTo>
                  <a:pt x="0" y="62483"/>
                </a:moveTo>
                <a:lnTo>
                  <a:pt x="496823" y="62483"/>
                </a:lnTo>
                <a:lnTo>
                  <a:pt x="496823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00A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96823" y="0"/>
            <a:ext cx="8647430" cy="62865"/>
          </a:xfrm>
          <a:custGeom>
            <a:avLst/>
            <a:gdLst/>
            <a:ahLst/>
            <a:cxnLst/>
            <a:rect l="l" t="t" r="r" b="b"/>
            <a:pathLst>
              <a:path w="8647430" h="62865">
                <a:moveTo>
                  <a:pt x="8647176" y="0"/>
                </a:moveTo>
                <a:lnTo>
                  <a:pt x="0" y="0"/>
                </a:lnTo>
                <a:lnTo>
                  <a:pt x="0" y="62483"/>
                </a:lnTo>
                <a:lnTo>
                  <a:pt x="8647176" y="62483"/>
                </a:lnTo>
                <a:lnTo>
                  <a:pt x="8647176" y="0"/>
                </a:lnTo>
                <a:close/>
              </a:path>
            </a:pathLst>
          </a:custGeom>
          <a:solidFill>
            <a:srgbClr val="005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9278" y="329946"/>
            <a:ext cx="442544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201" y="1251915"/>
            <a:ext cx="8975597" cy="1654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5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image" Target="../media/image25.jp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openxmlformats.org/officeDocument/2006/relationships/image" Target="../media/image30.png"/><Relationship Id="rId51" Type="http://schemas.openxmlformats.org/officeDocument/2006/relationships/image" Target="../media/image7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09.png"/><Relationship Id="rId7" Type="http://schemas.openxmlformats.org/officeDocument/2006/relationships/image" Target="../media/image114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10" Type="http://schemas.openxmlformats.org/officeDocument/2006/relationships/image" Target="../media/image117.png"/><Relationship Id="rId4" Type="http://schemas.openxmlformats.org/officeDocument/2006/relationships/image" Target="../media/image210.png"/><Relationship Id="rId9" Type="http://schemas.openxmlformats.org/officeDocument/2006/relationships/image" Target="../media/image2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1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7.png"/><Relationship Id="rId5" Type="http://schemas.openxmlformats.org/officeDocument/2006/relationships/image" Target="../media/image221.png"/><Relationship Id="rId4" Type="http://schemas.openxmlformats.org/officeDocument/2006/relationships/image" Target="../media/image2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7.png"/><Relationship Id="rId5" Type="http://schemas.openxmlformats.org/officeDocument/2006/relationships/image" Target="../media/image221.png"/><Relationship Id="rId4" Type="http://schemas.openxmlformats.org/officeDocument/2006/relationships/image" Target="../media/image2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34" Type="http://schemas.openxmlformats.org/officeDocument/2006/relationships/image" Target="../media/image107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png"/><Relationship Id="rId33" Type="http://schemas.openxmlformats.org/officeDocument/2006/relationships/image" Target="../media/image106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32" Type="http://schemas.openxmlformats.org/officeDocument/2006/relationships/image" Target="../media/image105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31" Type="http://schemas.openxmlformats.org/officeDocument/2006/relationships/image" Target="../media/image10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Relationship Id="rId35" Type="http://schemas.openxmlformats.org/officeDocument/2006/relationships/image" Target="../media/image10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5" Type="http://schemas.openxmlformats.org/officeDocument/2006/relationships/image" Target="../media/image145.png"/><Relationship Id="rId4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5" Type="http://schemas.openxmlformats.org/officeDocument/2006/relationships/image" Target="../media/image145.png"/><Relationship Id="rId4" Type="http://schemas.openxmlformats.org/officeDocument/2006/relationships/image" Target="../media/image2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145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5" Type="http://schemas.openxmlformats.org/officeDocument/2006/relationships/image" Target="../media/image230.png"/><Relationship Id="rId4" Type="http://schemas.openxmlformats.org/officeDocument/2006/relationships/image" Target="../media/image1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145.png"/><Relationship Id="rId4" Type="http://schemas.openxmlformats.org/officeDocument/2006/relationships/image" Target="../media/image2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7" Type="http://schemas.openxmlformats.org/officeDocument/2006/relationships/image" Target="../media/image145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4.png"/><Relationship Id="rId5" Type="http://schemas.openxmlformats.org/officeDocument/2006/relationships/image" Target="../media/image229.png"/><Relationship Id="rId4" Type="http://schemas.openxmlformats.org/officeDocument/2006/relationships/image" Target="../media/image1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46.png"/><Relationship Id="rId7" Type="http://schemas.openxmlformats.org/officeDocument/2006/relationships/image" Target="../media/image250.png"/><Relationship Id="rId2" Type="http://schemas.openxmlformats.org/officeDocument/2006/relationships/image" Target="../media/image2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10" Type="http://schemas.openxmlformats.org/officeDocument/2006/relationships/image" Target="../media/image253.png"/><Relationship Id="rId4" Type="http://schemas.openxmlformats.org/officeDocument/2006/relationships/image" Target="../media/image247.png"/><Relationship Id="rId9" Type="http://schemas.openxmlformats.org/officeDocument/2006/relationships/image" Target="../media/image2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380" cy="6853426"/>
            <a:chOff x="0" y="0"/>
            <a:chExt cx="9144380" cy="6853426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48524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47175" y="4808220"/>
              <a:ext cx="497205" cy="60960"/>
            </a:xfrm>
            <a:custGeom>
              <a:avLst/>
              <a:gdLst/>
              <a:ahLst/>
              <a:cxnLst/>
              <a:rect l="l" t="t" r="r" b="b"/>
              <a:pathLst>
                <a:path w="497204" h="60960">
                  <a:moveTo>
                    <a:pt x="0" y="60959"/>
                  </a:moveTo>
                  <a:lnTo>
                    <a:pt x="496824" y="60959"/>
                  </a:lnTo>
                  <a:lnTo>
                    <a:pt x="496824" y="0"/>
                  </a:lnTo>
                  <a:lnTo>
                    <a:pt x="0" y="0"/>
                  </a:lnTo>
                  <a:lnTo>
                    <a:pt x="0" y="60959"/>
                  </a:lnTo>
                  <a:close/>
                </a:path>
              </a:pathLst>
            </a:custGeom>
            <a:solidFill>
              <a:srgbClr val="00A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08220"/>
              <a:ext cx="8647430" cy="60960"/>
            </a:xfrm>
            <a:custGeom>
              <a:avLst/>
              <a:gdLst/>
              <a:ahLst/>
              <a:cxnLst/>
              <a:rect l="l" t="t" r="r" b="b"/>
              <a:pathLst>
                <a:path w="8647430" h="60960">
                  <a:moveTo>
                    <a:pt x="8647176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8647176" y="60959"/>
                  </a:lnTo>
                  <a:lnTo>
                    <a:pt x="8647176" y="0"/>
                  </a:lnTo>
                  <a:close/>
                </a:path>
              </a:pathLst>
            </a:custGeom>
            <a:solidFill>
              <a:srgbClr val="005B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15556" y="760476"/>
              <a:ext cx="347345" cy="288290"/>
            </a:xfrm>
            <a:custGeom>
              <a:avLst/>
              <a:gdLst/>
              <a:ahLst/>
              <a:cxnLst/>
              <a:rect l="l" t="t" r="r" b="b"/>
              <a:pathLst>
                <a:path w="347345" h="288290">
                  <a:moveTo>
                    <a:pt x="141477" y="281939"/>
                  </a:moveTo>
                  <a:lnTo>
                    <a:pt x="95630" y="281939"/>
                  </a:lnTo>
                  <a:lnTo>
                    <a:pt x="101726" y="286003"/>
                  </a:lnTo>
                  <a:lnTo>
                    <a:pt x="110871" y="288036"/>
                  </a:lnTo>
                  <a:lnTo>
                    <a:pt x="126111" y="288036"/>
                  </a:lnTo>
                  <a:lnTo>
                    <a:pt x="135382" y="286003"/>
                  </a:lnTo>
                  <a:lnTo>
                    <a:pt x="141477" y="281939"/>
                  </a:lnTo>
                  <a:close/>
                </a:path>
                <a:path w="347345" h="288290">
                  <a:moveTo>
                    <a:pt x="189229" y="69214"/>
                  </a:moveTo>
                  <a:lnTo>
                    <a:pt x="184594" y="71945"/>
                  </a:lnTo>
                  <a:lnTo>
                    <a:pt x="181863" y="78104"/>
                  </a:lnTo>
                  <a:lnTo>
                    <a:pt x="181800" y="84645"/>
                  </a:lnTo>
                  <a:lnTo>
                    <a:pt x="185166" y="88519"/>
                  </a:lnTo>
                  <a:lnTo>
                    <a:pt x="247269" y="110998"/>
                  </a:lnTo>
                  <a:lnTo>
                    <a:pt x="253365" y="113029"/>
                  </a:lnTo>
                  <a:lnTo>
                    <a:pt x="253365" y="115062"/>
                  </a:lnTo>
                  <a:lnTo>
                    <a:pt x="254380" y="123189"/>
                  </a:lnTo>
                  <a:lnTo>
                    <a:pt x="261493" y="239140"/>
                  </a:lnTo>
                  <a:lnTo>
                    <a:pt x="264541" y="282956"/>
                  </a:lnTo>
                  <a:lnTo>
                    <a:pt x="265557" y="286003"/>
                  </a:lnTo>
                  <a:lnTo>
                    <a:pt x="267589" y="288036"/>
                  </a:lnTo>
                  <a:lnTo>
                    <a:pt x="319532" y="288036"/>
                  </a:lnTo>
                  <a:lnTo>
                    <a:pt x="321564" y="286003"/>
                  </a:lnTo>
                  <a:lnTo>
                    <a:pt x="321636" y="281939"/>
                  </a:lnTo>
                  <a:lnTo>
                    <a:pt x="327660" y="197485"/>
                  </a:lnTo>
                  <a:lnTo>
                    <a:pt x="333755" y="195452"/>
                  </a:lnTo>
                  <a:lnTo>
                    <a:pt x="340868" y="193421"/>
                  </a:lnTo>
                  <a:lnTo>
                    <a:pt x="342900" y="188340"/>
                  </a:lnTo>
                  <a:lnTo>
                    <a:pt x="343916" y="180086"/>
                  </a:lnTo>
                  <a:lnTo>
                    <a:pt x="346964" y="107823"/>
                  </a:lnTo>
                  <a:lnTo>
                    <a:pt x="343263" y="94329"/>
                  </a:lnTo>
                  <a:lnTo>
                    <a:pt x="331073" y="84454"/>
                  </a:lnTo>
                  <a:lnTo>
                    <a:pt x="313334" y="78390"/>
                  </a:lnTo>
                  <a:lnTo>
                    <a:pt x="292989" y="76326"/>
                  </a:lnTo>
                  <a:lnTo>
                    <a:pt x="189229" y="69214"/>
                  </a:lnTo>
                  <a:close/>
                </a:path>
                <a:path w="347345" h="288290">
                  <a:moveTo>
                    <a:pt x="64627" y="118490"/>
                  </a:moveTo>
                  <a:lnTo>
                    <a:pt x="38205" y="119459"/>
                  </a:lnTo>
                  <a:lnTo>
                    <a:pt x="11175" y="123189"/>
                  </a:lnTo>
                  <a:lnTo>
                    <a:pt x="11175" y="133350"/>
                  </a:lnTo>
                  <a:lnTo>
                    <a:pt x="0" y="133350"/>
                  </a:lnTo>
                  <a:lnTo>
                    <a:pt x="0" y="281939"/>
                  </a:lnTo>
                  <a:lnTo>
                    <a:pt x="237109" y="281939"/>
                  </a:lnTo>
                  <a:lnTo>
                    <a:pt x="237109" y="252475"/>
                  </a:lnTo>
                  <a:lnTo>
                    <a:pt x="26416" y="252475"/>
                  </a:lnTo>
                  <a:lnTo>
                    <a:pt x="26416" y="134365"/>
                  </a:lnTo>
                  <a:lnTo>
                    <a:pt x="47365" y="131794"/>
                  </a:lnTo>
                  <a:lnTo>
                    <a:pt x="68564" y="131318"/>
                  </a:lnTo>
                  <a:lnTo>
                    <a:pt x="225933" y="131318"/>
                  </a:lnTo>
                  <a:lnTo>
                    <a:pt x="225933" y="123189"/>
                  </a:lnTo>
                  <a:lnTo>
                    <a:pt x="218567" y="122174"/>
                  </a:lnTo>
                  <a:lnTo>
                    <a:pt x="117983" y="122174"/>
                  </a:lnTo>
                  <a:lnTo>
                    <a:pt x="91025" y="119618"/>
                  </a:lnTo>
                  <a:lnTo>
                    <a:pt x="64627" y="118490"/>
                  </a:lnTo>
                  <a:close/>
                </a:path>
                <a:path w="347345" h="288290">
                  <a:moveTo>
                    <a:pt x="68183" y="249713"/>
                  </a:moveTo>
                  <a:lnTo>
                    <a:pt x="47222" y="250261"/>
                  </a:lnTo>
                  <a:lnTo>
                    <a:pt x="26416" y="252475"/>
                  </a:lnTo>
                  <a:lnTo>
                    <a:pt x="109854" y="252475"/>
                  </a:lnTo>
                  <a:lnTo>
                    <a:pt x="89120" y="250547"/>
                  </a:lnTo>
                  <a:lnTo>
                    <a:pt x="68183" y="249713"/>
                  </a:lnTo>
                  <a:close/>
                </a:path>
                <a:path w="347345" h="288290">
                  <a:moveTo>
                    <a:pt x="168513" y="131318"/>
                  </a:moveTo>
                  <a:lnTo>
                    <a:pt x="68564" y="131318"/>
                  </a:lnTo>
                  <a:lnTo>
                    <a:pt x="89548" y="132365"/>
                  </a:lnTo>
                  <a:lnTo>
                    <a:pt x="109854" y="134365"/>
                  </a:lnTo>
                  <a:lnTo>
                    <a:pt x="109854" y="252475"/>
                  </a:lnTo>
                  <a:lnTo>
                    <a:pt x="127126" y="252475"/>
                  </a:lnTo>
                  <a:lnTo>
                    <a:pt x="127126" y="134365"/>
                  </a:lnTo>
                  <a:lnTo>
                    <a:pt x="147504" y="132365"/>
                  </a:lnTo>
                  <a:lnTo>
                    <a:pt x="168513" y="131318"/>
                  </a:lnTo>
                  <a:close/>
                </a:path>
                <a:path w="347345" h="288290">
                  <a:moveTo>
                    <a:pt x="175258" y="249922"/>
                  </a:moveTo>
                  <a:lnTo>
                    <a:pt x="159242" y="250205"/>
                  </a:lnTo>
                  <a:lnTo>
                    <a:pt x="143202" y="251084"/>
                  </a:lnTo>
                  <a:lnTo>
                    <a:pt x="127126" y="252475"/>
                  </a:lnTo>
                  <a:lnTo>
                    <a:pt x="237109" y="252475"/>
                  </a:lnTo>
                  <a:lnTo>
                    <a:pt x="237109" y="250316"/>
                  </a:lnTo>
                  <a:lnTo>
                    <a:pt x="191262" y="250316"/>
                  </a:lnTo>
                  <a:lnTo>
                    <a:pt x="175258" y="249922"/>
                  </a:lnTo>
                  <a:close/>
                </a:path>
                <a:path w="347345" h="288290">
                  <a:moveTo>
                    <a:pt x="225933" y="131318"/>
                  </a:moveTo>
                  <a:lnTo>
                    <a:pt x="168513" y="131318"/>
                  </a:lnTo>
                  <a:lnTo>
                    <a:pt x="189688" y="131794"/>
                  </a:lnTo>
                  <a:lnTo>
                    <a:pt x="210566" y="134365"/>
                  </a:lnTo>
                  <a:lnTo>
                    <a:pt x="210566" y="228981"/>
                  </a:lnTo>
                  <a:lnTo>
                    <a:pt x="191262" y="228981"/>
                  </a:lnTo>
                  <a:lnTo>
                    <a:pt x="191262" y="250316"/>
                  </a:lnTo>
                  <a:lnTo>
                    <a:pt x="237109" y="250316"/>
                  </a:lnTo>
                  <a:lnTo>
                    <a:pt x="237109" y="133350"/>
                  </a:lnTo>
                  <a:lnTo>
                    <a:pt x="225933" y="133350"/>
                  </a:lnTo>
                  <a:lnTo>
                    <a:pt x="225933" y="131318"/>
                  </a:lnTo>
                  <a:close/>
                </a:path>
                <a:path w="347345" h="288290">
                  <a:moveTo>
                    <a:pt x="172339" y="118490"/>
                  </a:moveTo>
                  <a:lnTo>
                    <a:pt x="145601" y="119618"/>
                  </a:lnTo>
                  <a:lnTo>
                    <a:pt x="117983" y="122174"/>
                  </a:lnTo>
                  <a:lnTo>
                    <a:pt x="218567" y="122174"/>
                  </a:lnTo>
                  <a:lnTo>
                    <a:pt x="198885" y="119459"/>
                  </a:lnTo>
                  <a:lnTo>
                    <a:pt x="172339" y="118490"/>
                  </a:lnTo>
                  <a:close/>
                </a:path>
                <a:path w="347345" h="288290">
                  <a:moveTo>
                    <a:pt x="292989" y="0"/>
                  </a:moveTo>
                  <a:lnTo>
                    <a:pt x="264334" y="30023"/>
                  </a:lnTo>
                  <a:lnTo>
                    <a:pt x="265175" y="39433"/>
                  </a:lnTo>
                  <a:lnTo>
                    <a:pt x="288925" y="69214"/>
                  </a:lnTo>
                  <a:lnTo>
                    <a:pt x="298069" y="69214"/>
                  </a:lnTo>
                  <a:lnTo>
                    <a:pt x="322357" y="30023"/>
                  </a:lnTo>
                  <a:lnTo>
                    <a:pt x="322579" y="22351"/>
                  </a:lnTo>
                  <a:lnTo>
                    <a:pt x="319260" y="12858"/>
                  </a:lnTo>
                  <a:lnTo>
                    <a:pt x="312785" y="5841"/>
                  </a:lnTo>
                  <a:lnTo>
                    <a:pt x="303809" y="1492"/>
                  </a:lnTo>
                  <a:lnTo>
                    <a:pt x="292989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72656" y="387095"/>
              <a:ext cx="155448" cy="85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87312" y="318528"/>
              <a:ext cx="288290" cy="320040"/>
            </a:xfrm>
            <a:custGeom>
              <a:avLst/>
              <a:gdLst/>
              <a:ahLst/>
              <a:cxnLst/>
              <a:rect l="l" t="t" r="r" b="b"/>
              <a:pathLst>
                <a:path w="288290" h="320040">
                  <a:moveTo>
                    <a:pt x="256032" y="160007"/>
                  </a:moveTo>
                  <a:lnTo>
                    <a:pt x="234188" y="156578"/>
                  </a:lnTo>
                  <a:lnTo>
                    <a:pt x="232410" y="157467"/>
                  </a:lnTo>
                  <a:lnTo>
                    <a:pt x="212280" y="162204"/>
                  </a:lnTo>
                  <a:lnTo>
                    <a:pt x="192481" y="165811"/>
                  </a:lnTo>
                  <a:lnTo>
                    <a:pt x="172986" y="168097"/>
                  </a:lnTo>
                  <a:lnTo>
                    <a:pt x="153797" y="168897"/>
                  </a:lnTo>
                  <a:lnTo>
                    <a:pt x="124688" y="167106"/>
                  </a:lnTo>
                  <a:lnTo>
                    <a:pt x="103200" y="163080"/>
                  </a:lnTo>
                  <a:lnTo>
                    <a:pt x="89725" y="158889"/>
                  </a:lnTo>
                  <a:lnTo>
                    <a:pt x="84709" y="156578"/>
                  </a:lnTo>
                  <a:lnTo>
                    <a:pt x="81280" y="154800"/>
                  </a:lnTo>
                  <a:lnTo>
                    <a:pt x="81280" y="153911"/>
                  </a:lnTo>
                  <a:lnTo>
                    <a:pt x="20066" y="178549"/>
                  </a:lnTo>
                  <a:lnTo>
                    <a:pt x="19177" y="178549"/>
                  </a:lnTo>
                  <a:lnTo>
                    <a:pt x="18288" y="179438"/>
                  </a:lnTo>
                  <a:lnTo>
                    <a:pt x="12801" y="182829"/>
                  </a:lnTo>
                  <a:lnTo>
                    <a:pt x="101" y="218046"/>
                  </a:lnTo>
                  <a:lnTo>
                    <a:pt x="889" y="224269"/>
                  </a:lnTo>
                  <a:lnTo>
                    <a:pt x="5207" y="230365"/>
                  </a:lnTo>
                  <a:lnTo>
                    <a:pt x="6985" y="233032"/>
                  </a:lnTo>
                  <a:lnTo>
                    <a:pt x="9652" y="234810"/>
                  </a:lnTo>
                  <a:lnTo>
                    <a:pt x="11303" y="236588"/>
                  </a:lnTo>
                  <a:lnTo>
                    <a:pt x="6985" y="240906"/>
                  </a:lnTo>
                  <a:lnTo>
                    <a:pt x="3556" y="246240"/>
                  </a:lnTo>
                  <a:lnTo>
                    <a:pt x="2667" y="253225"/>
                  </a:lnTo>
                  <a:lnTo>
                    <a:pt x="889" y="261988"/>
                  </a:lnTo>
                  <a:lnTo>
                    <a:pt x="0" y="269989"/>
                  </a:lnTo>
                  <a:lnTo>
                    <a:pt x="166878" y="319138"/>
                  </a:lnTo>
                  <a:lnTo>
                    <a:pt x="167767" y="320027"/>
                  </a:lnTo>
                  <a:lnTo>
                    <a:pt x="189509" y="306819"/>
                  </a:lnTo>
                  <a:lnTo>
                    <a:pt x="256032" y="266433"/>
                  </a:lnTo>
                  <a:lnTo>
                    <a:pt x="256032" y="252336"/>
                  </a:lnTo>
                  <a:lnTo>
                    <a:pt x="165989" y="306819"/>
                  </a:lnTo>
                  <a:lnTo>
                    <a:pt x="26162" y="283070"/>
                  </a:lnTo>
                  <a:lnTo>
                    <a:pt x="21844" y="282181"/>
                  </a:lnTo>
                  <a:lnTo>
                    <a:pt x="18288" y="279641"/>
                  </a:lnTo>
                  <a:lnTo>
                    <a:pt x="15748" y="276085"/>
                  </a:lnTo>
                  <a:lnTo>
                    <a:pt x="13081" y="272529"/>
                  </a:lnTo>
                  <a:lnTo>
                    <a:pt x="12192" y="268211"/>
                  </a:lnTo>
                  <a:lnTo>
                    <a:pt x="12192" y="264655"/>
                  </a:lnTo>
                  <a:lnTo>
                    <a:pt x="13970" y="255003"/>
                  </a:lnTo>
                  <a:lnTo>
                    <a:pt x="14859" y="248780"/>
                  </a:lnTo>
                  <a:lnTo>
                    <a:pt x="19177" y="244462"/>
                  </a:lnTo>
                  <a:lnTo>
                    <a:pt x="25400" y="242684"/>
                  </a:lnTo>
                  <a:lnTo>
                    <a:pt x="46355" y="246240"/>
                  </a:lnTo>
                  <a:lnTo>
                    <a:pt x="46355" y="278752"/>
                  </a:lnTo>
                  <a:lnTo>
                    <a:pt x="61214" y="267322"/>
                  </a:lnTo>
                  <a:lnTo>
                    <a:pt x="83058" y="291071"/>
                  </a:lnTo>
                  <a:lnTo>
                    <a:pt x="83058" y="267322"/>
                  </a:lnTo>
                  <a:lnTo>
                    <a:pt x="83058" y="252336"/>
                  </a:lnTo>
                  <a:lnTo>
                    <a:pt x="166878" y="266433"/>
                  </a:lnTo>
                  <a:lnTo>
                    <a:pt x="167767" y="267322"/>
                  </a:lnTo>
                  <a:lnTo>
                    <a:pt x="189509" y="254114"/>
                  </a:lnTo>
                  <a:lnTo>
                    <a:pt x="256032" y="213728"/>
                  </a:lnTo>
                  <a:lnTo>
                    <a:pt x="256032" y="199631"/>
                  </a:lnTo>
                  <a:lnTo>
                    <a:pt x="165989" y="254114"/>
                  </a:lnTo>
                  <a:lnTo>
                    <a:pt x="155524" y="252336"/>
                  </a:lnTo>
                  <a:lnTo>
                    <a:pt x="98742" y="242684"/>
                  </a:lnTo>
                  <a:lnTo>
                    <a:pt x="83058" y="240017"/>
                  </a:lnTo>
                  <a:lnTo>
                    <a:pt x="83058" y="233921"/>
                  </a:lnTo>
                  <a:lnTo>
                    <a:pt x="83058" y="221602"/>
                  </a:lnTo>
                  <a:lnTo>
                    <a:pt x="90932" y="218046"/>
                  </a:lnTo>
                  <a:lnTo>
                    <a:pt x="55880" y="212839"/>
                  </a:lnTo>
                  <a:lnTo>
                    <a:pt x="46355" y="215379"/>
                  </a:lnTo>
                  <a:lnTo>
                    <a:pt x="46355" y="233921"/>
                  </a:lnTo>
                  <a:lnTo>
                    <a:pt x="26162" y="230365"/>
                  </a:lnTo>
                  <a:lnTo>
                    <a:pt x="21844" y="229476"/>
                  </a:lnTo>
                  <a:lnTo>
                    <a:pt x="18288" y="226809"/>
                  </a:lnTo>
                  <a:lnTo>
                    <a:pt x="15748" y="223380"/>
                  </a:lnTo>
                  <a:lnTo>
                    <a:pt x="13081" y="219824"/>
                  </a:lnTo>
                  <a:lnTo>
                    <a:pt x="12192" y="215379"/>
                  </a:lnTo>
                  <a:lnTo>
                    <a:pt x="12192" y="211950"/>
                  </a:lnTo>
                  <a:lnTo>
                    <a:pt x="13970" y="202298"/>
                  </a:lnTo>
                  <a:lnTo>
                    <a:pt x="15748" y="194297"/>
                  </a:lnTo>
                  <a:lnTo>
                    <a:pt x="21844" y="189090"/>
                  </a:lnTo>
                  <a:lnTo>
                    <a:pt x="33147" y="189090"/>
                  </a:lnTo>
                  <a:lnTo>
                    <a:pt x="167767" y="211950"/>
                  </a:lnTo>
                  <a:lnTo>
                    <a:pt x="206603" y="189090"/>
                  </a:lnTo>
                  <a:lnTo>
                    <a:pt x="240919" y="168897"/>
                  </a:lnTo>
                  <a:lnTo>
                    <a:pt x="256032" y="160007"/>
                  </a:lnTo>
                  <a:close/>
                </a:path>
                <a:path w="288290" h="320040">
                  <a:moveTo>
                    <a:pt x="288036" y="41262"/>
                  </a:moveTo>
                  <a:lnTo>
                    <a:pt x="254914" y="30721"/>
                  </a:lnTo>
                  <a:lnTo>
                    <a:pt x="158369" y="0"/>
                  </a:lnTo>
                  <a:lnTo>
                    <a:pt x="30480" y="43040"/>
                  </a:lnTo>
                  <a:lnTo>
                    <a:pt x="152273" y="91427"/>
                  </a:lnTo>
                  <a:lnTo>
                    <a:pt x="247777" y="56248"/>
                  </a:lnTo>
                  <a:lnTo>
                    <a:pt x="170688" y="33401"/>
                  </a:lnTo>
                  <a:lnTo>
                    <a:pt x="177673" y="30721"/>
                  </a:lnTo>
                  <a:lnTo>
                    <a:pt x="253873" y="51803"/>
                  </a:lnTo>
                  <a:lnTo>
                    <a:pt x="253873" y="93078"/>
                  </a:lnTo>
                  <a:lnTo>
                    <a:pt x="252984" y="93967"/>
                  </a:lnTo>
                  <a:lnTo>
                    <a:pt x="252095" y="95745"/>
                  </a:lnTo>
                  <a:lnTo>
                    <a:pt x="252095" y="99301"/>
                  </a:lnTo>
                  <a:lnTo>
                    <a:pt x="252984" y="101079"/>
                  </a:lnTo>
                  <a:lnTo>
                    <a:pt x="253873" y="101968"/>
                  </a:lnTo>
                  <a:lnTo>
                    <a:pt x="251206" y="105397"/>
                  </a:lnTo>
                  <a:lnTo>
                    <a:pt x="248666" y="110731"/>
                  </a:lnTo>
                  <a:lnTo>
                    <a:pt x="249428" y="120383"/>
                  </a:lnTo>
                  <a:lnTo>
                    <a:pt x="265303" y="120383"/>
                  </a:lnTo>
                  <a:lnTo>
                    <a:pt x="266192" y="110731"/>
                  </a:lnTo>
                  <a:lnTo>
                    <a:pt x="262636" y="104508"/>
                  </a:lnTo>
                  <a:lnTo>
                    <a:pt x="259969" y="101079"/>
                  </a:lnTo>
                  <a:lnTo>
                    <a:pt x="261747" y="99301"/>
                  </a:lnTo>
                  <a:lnTo>
                    <a:pt x="261747" y="94856"/>
                  </a:lnTo>
                  <a:lnTo>
                    <a:pt x="259969" y="93967"/>
                  </a:lnTo>
                  <a:lnTo>
                    <a:pt x="259969" y="51803"/>
                  </a:lnTo>
                  <a:lnTo>
                    <a:pt x="288036" y="41262"/>
                  </a:lnTo>
                  <a:close/>
                </a:path>
              </a:pathLst>
            </a:custGeom>
            <a:solidFill>
              <a:srgbClr val="005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83168" y="319039"/>
              <a:ext cx="177740" cy="263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52687" y="601980"/>
              <a:ext cx="116205" cy="60960"/>
            </a:xfrm>
            <a:custGeom>
              <a:avLst/>
              <a:gdLst/>
              <a:ahLst/>
              <a:cxnLst/>
              <a:rect l="l" t="t" r="r" b="b"/>
              <a:pathLst>
                <a:path w="116204" h="60959">
                  <a:moveTo>
                    <a:pt x="115823" y="22479"/>
                  </a:moveTo>
                  <a:lnTo>
                    <a:pt x="89915" y="22479"/>
                  </a:lnTo>
                  <a:lnTo>
                    <a:pt x="95757" y="23495"/>
                  </a:lnTo>
                  <a:lnTo>
                    <a:pt x="101472" y="23495"/>
                  </a:lnTo>
                  <a:lnTo>
                    <a:pt x="102361" y="24384"/>
                  </a:lnTo>
                  <a:lnTo>
                    <a:pt x="104393" y="24384"/>
                  </a:lnTo>
                  <a:lnTo>
                    <a:pt x="104393" y="25273"/>
                  </a:lnTo>
                  <a:lnTo>
                    <a:pt x="103377" y="27178"/>
                  </a:lnTo>
                  <a:lnTo>
                    <a:pt x="99567" y="30987"/>
                  </a:lnTo>
                  <a:lnTo>
                    <a:pt x="97662" y="32766"/>
                  </a:lnTo>
                  <a:lnTo>
                    <a:pt x="93852" y="36575"/>
                  </a:lnTo>
                  <a:lnTo>
                    <a:pt x="84200" y="42164"/>
                  </a:lnTo>
                  <a:lnTo>
                    <a:pt x="80390" y="44958"/>
                  </a:lnTo>
                  <a:lnTo>
                    <a:pt x="71754" y="50673"/>
                  </a:lnTo>
                  <a:lnTo>
                    <a:pt x="58419" y="57150"/>
                  </a:lnTo>
                  <a:lnTo>
                    <a:pt x="52704" y="59055"/>
                  </a:lnTo>
                  <a:lnTo>
                    <a:pt x="49783" y="60960"/>
                  </a:lnTo>
                  <a:lnTo>
                    <a:pt x="52704" y="60960"/>
                  </a:lnTo>
                  <a:lnTo>
                    <a:pt x="53593" y="60071"/>
                  </a:lnTo>
                  <a:lnTo>
                    <a:pt x="56514" y="60071"/>
                  </a:lnTo>
                  <a:lnTo>
                    <a:pt x="59308" y="59055"/>
                  </a:lnTo>
                  <a:lnTo>
                    <a:pt x="65150" y="58166"/>
                  </a:lnTo>
                  <a:lnTo>
                    <a:pt x="73659" y="55372"/>
                  </a:lnTo>
                  <a:lnTo>
                    <a:pt x="83311" y="51562"/>
                  </a:lnTo>
                  <a:lnTo>
                    <a:pt x="88010" y="49657"/>
                  </a:lnTo>
                  <a:lnTo>
                    <a:pt x="93852" y="47879"/>
                  </a:lnTo>
                  <a:lnTo>
                    <a:pt x="99567" y="44069"/>
                  </a:lnTo>
                  <a:lnTo>
                    <a:pt x="101472" y="42164"/>
                  </a:lnTo>
                  <a:lnTo>
                    <a:pt x="104393" y="40386"/>
                  </a:lnTo>
                  <a:lnTo>
                    <a:pt x="107187" y="38481"/>
                  </a:lnTo>
                  <a:lnTo>
                    <a:pt x="108203" y="37465"/>
                  </a:lnTo>
                  <a:lnTo>
                    <a:pt x="110108" y="36575"/>
                  </a:lnTo>
                  <a:lnTo>
                    <a:pt x="110997" y="34671"/>
                  </a:lnTo>
                  <a:lnTo>
                    <a:pt x="112013" y="33782"/>
                  </a:lnTo>
                  <a:lnTo>
                    <a:pt x="113918" y="31877"/>
                  </a:lnTo>
                  <a:lnTo>
                    <a:pt x="114807" y="29083"/>
                  </a:lnTo>
                  <a:lnTo>
                    <a:pt x="114807" y="28194"/>
                  </a:lnTo>
                  <a:lnTo>
                    <a:pt x="115823" y="27178"/>
                  </a:lnTo>
                  <a:lnTo>
                    <a:pt x="115823" y="22479"/>
                  </a:lnTo>
                  <a:close/>
                </a:path>
                <a:path w="116204" h="60959">
                  <a:moveTo>
                    <a:pt x="29717" y="0"/>
                  </a:moveTo>
                  <a:lnTo>
                    <a:pt x="28701" y="0"/>
                  </a:lnTo>
                  <a:lnTo>
                    <a:pt x="26796" y="889"/>
                  </a:lnTo>
                  <a:lnTo>
                    <a:pt x="25780" y="1905"/>
                  </a:lnTo>
                  <a:lnTo>
                    <a:pt x="22986" y="2794"/>
                  </a:lnTo>
                  <a:lnTo>
                    <a:pt x="21081" y="4699"/>
                  </a:lnTo>
                  <a:lnTo>
                    <a:pt x="18160" y="5587"/>
                  </a:lnTo>
                  <a:lnTo>
                    <a:pt x="14350" y="7493"/>
                  </a:lnTo>
                  <a:lnTo>
                    <a:pt x="11429" y="10287"/>
                  </a:lnTo>
                  <a:lnTo>
                    <a:pt x="9525" y="11303"/>
                  </a:lnTo>
                  <a:lnTo>
                    <a:pt x="7619" y="13081"/>
                  </a:lnTo>
                  <a:lnTo>
                    <a:pt x="5714" y="14097"/>
                  </a:lnTo>
                  <a:lnTo>
                    <a:pt x="2920" y="16891"/>
                  </a:lnTo>
                  <a:lnTo>
                    <a:pt x="1904" y="18796"/>
                  </a:lnTo>
                  <a:lnTo>
                    <a:pt x="1015" y="19685"/>
                  </a:lnTo>
                  <a:lnTo>
                    <a:pt x="0" y="21590"/>
                  </a:lnTo>
                  <a:lnTo>
                    <a:pt x="0" y="27178"/>
                  </a:lnTo>
                  <a:lnTo>
                    <a:pt x="1904" y="29083"/>
                  </a:lnTo>
                  <a:lnTo>
                    <a:pt x="4825" y="30987"/>
                  </a:lnTo>
                  <a:lnTo>
                    <a:pt x="6730" y="30987"/>
                  </a:lnTo>
                  <a:lnTo>
                    <a:pt x="7619" y="31877"/>
                  </a:lnTo>
                  <a:lnTo>
                    <a:pt x="11429" y="32766"/>
                  </a:lnTo>
                  <a:lnTo>
                    <a:pt x="23875" y="32766"/>
                  </a:lnTo>
                  <a:lnTo>
                    <a:pt x="37337" y="30987"/>
                  </a:lnTo>
                  <a:lnTo>
                    <a:pt x="44068" y="29972"/>
                  </a:lnTo>
                  <a:lnTo>
                    <a:pt x="50672" y="29083"/>
                  </a:lnTo>
                  <a:lnTo>
                    <a:pt x="56514" y="27178"/>
                  </a:lnTo>
                  <a:lnTo>
                    <a:pt x="63118" y="26289"/>
                  </a:lnTo>
                  <a:lnTo>
                    <a:pt x="69850" y="25273"/>
                  </a:lnTo>
                  <a:lnTo>
                    <a:pt x="83311" y="23495"/>
                  </a:lnTo>
                  <a:lnTo>
                    <a:pt x="7619" y="23495"/>
                  </a:lnTo>
                  <a:lnTo>
                    <a:pt x="7619" y="21590"/>
                  </a:lnTo>
                  <a:lnTo>
                    <a:pt x="8635" y="21590"/>
                  </a:lnTo>
                  <a:lnTo>
                    <a:pt x="8635" y="20574"/>
                  </a:lnTo>
                  <a:lnTo>
                    <a:pt x="9525" y="19685"/>
                  </a:lnTo>
                  <a:lnTo>
                    <a:pt x="10540" y="18796"/>
                  </a:lnTo>
                  <a:lnTo>
                    <a:pt x="11429" y="16891"/>
                  </a:lnTo>
                  <a:lnTo>
                    <a:pt x="13461" y="14986"/>
                  </a:lnTo>
                  <a:lnTo>
                    <a:pt x="14350" y="14097"/>
                  </a:lnTo>
                  <a:lnTo>
                    <a:pt x="17271" y="11303"/>
                  </a:lnTo>
                  <a:lnTo>
                    <a:pt x="20065" y="8382"/>
                  </a:lnTo>
                  <a:lnTo>
                    <a:pt x="21970" y="6604"/>
                  </a:lnTo>
                  <a:lnTo>
                    <a:pt x="26796" y="1905"/>
                  </a:lnTo>
                  <a:lnTo>
                    <a:pt x="29717" y="0"/>
                  </a:lnTo>
                  <a:close/>
                </a:path>
                <a:path w="116204" h="60959">
                  <a:moveTo>
                    <a:pt x="96646" y="10287"/>
                  </a:moveTo>
                  <a:lnTo>
                    <a:pt x="82295" y="10287"/>
                  </a:lnTo>
                  <a:lnTo>
                    <a:pt x="67944" y="12192"/>
                  </a:lnTo>
                  <a:lnTo>
                    <a:pt x="61213" y="14097"/>
                  </a:lnTo>
                  <a:lnTo>
                    <a:pt x="54609" y="14986"/>
                  </a:lnTo>
                  <a:lnTo>
                    <a:pt x="50672" y="16002"/>
                  </a:lnTo>
                  <a:lnTo>
                    <a:pt x="47878" y="16891"/>
                  </a:lnTo>
                  <a:lnTo>
                    <a:pt x="44068" y="17780"/>
                  </a:lnTo>
                  <a:lnTo>
                    <a:pt x="41147" y="18796"/>
                  </a:lnTo>
                  <a:lnTo>
                    <a:pt x="38226" y="18796"/>
                  </a:lnTo>
                  <a:lnTo>
                    <a:pt x="34416" y="19685"/>
                  </a:lnTo>
                  <a:lnTo>
                    <a:pt x="28701" y="21590"/>
                  </a:lnTo>
                  <a:lnTo>
                    <a:pt x="22986" y="22479"/>
                  </a:lnTo>
                  <a:lnTo>
                    <a:pt x="17271" y="23495"/>
                  </a:lnTo>
                  <a:lnTo>
                    <a:pt x="83311" y="23495"/>
                  </a:lnTo>
                  <a:lnTo>
                    <a:pt x="89915" y="22479"/>
                  </a:lnTo>
                  <a:lnTo>
                    <a:pt x="115823" y="22479"/>
                  </a:lnTo>
                  <a:lnTo>
                    <a:pt x="114807" y="20574"/>
                  </a:lnTo>
                  <a:lnTo>
                    <a:pt x="114807" y="18796"/>
                  </a:lnTo>
                  <a:lnTo>
                    <a:pt x="113918" y="17780"/>
                  </a:lnTo>
                  <a:lnTo>
                    <a:pt x="112902" y="16891"/>
                  </a:lnTo>
                  <a:lnTo>
                    <a:pt x="112013" y="14986"/>
                  </a:lnTo>
                  <a:lnTo>
                    <a:pt x="110108" y="14986"/>
                  </a:lnTo>
                  <a:lnTo>
                    <a:pt x="109092" y="14097"/>
                  </a:lnTo>
                  <a:lnTo>
                    <a:pt x="105282" y="11303"/>
                  </a:lnTo>
                  <a:lnTo>
                    <a:pt x="100456" y="11303"/>
                  </a:lnTo>
                  <a:lnTo>
                    <a:pt x="96646" y="10287"/>
                  </a:lnTo>
                  <a:close/>
                </a:path>
              </a:pathLst>
            </a:custGeom>
            <a:solidFill>
              <a:srgbClr val="005CCA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35923" y="2186939"/>
              <a:ext cx="295655" cy="2575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68640" y="1775459"/>
              <a:ext cx="121920" cy="88900"/>
            </a:xfrm>
            <a:custGeom>
              <a:avLst/>
              <a:gdLst/>
              <a:ahLst/>
              <a:cxnLst/>
              <a:rect l="l" t="t" r="r" b="b"/>
              <a:pathLst>
                <a:path w="121920" h="88900">
                  <a:moveTo>
                    <a:pt x="8077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80772" y="15240"/>
                  </a:lnTo>
                  <a:lnTo>
                    <a:pt x="80772" y="0"/>
                  </a:lnTo>
                  <a:close/>
                </a:path>
                <a:path w="121920" h="88900">
                  <a:moveTo>
                    <a:pt x="121920" y="73152"/>
                  </a:moveTo>
                  <a:lnTo>
                    <a:pt x="0" y="73152"/>
                  </a:lnTo>
                  <a:lnTo>
                    <a:pt x="0" y="88392"/>
                  </a:lnTo>
                  <a:lnTo>
                    <a:pt x="121920" y="88392"/>
                  </a:lnTo>
                  <a:lnTo>
                    <a:pt x="121920" y="73152"/>
                  </a:lnTo>
                  <a:close/>
                </a:path>
                <a:path w="121920" h="88900">
                  <a:moveTo>
                    <a:pt x="121920" y="38100"/>
                  </a:moveTo>
                  <a:lnTo>
                    <a:pt x="0" y="38100"/>
                  </a:lnTo>
                  <a:lnTo>
                    <a:pt x="0" y="53340"/>
                  </a:lnTo>
                  <a:lnTo>
                    <a:pt x="121920" y="53340"/>
                  </a:lnTo>
                  <a:lnTo>
                    <a:pt x="121920" y="38100"/>
                  </a:lnTo>
                  <a:close/>
                </a:path>
              </a:pathLst>
            </a:custGeom>
            <a:solidFill>
              <a:srgbClr val="00AF50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68640" y="1883664"/>
              <a:ext cx="190500" cy="155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89392" y="1688592"/>
              <a:ext cx="245745" cy="285115"/>
            </a:xfrm>
            <a:custGeom>
              <a:avLst/>
              <a:gdLst/>
              <a:ahLst/>
              <a:cxnLst/>
              <a:rect l="l" t="t" r="r" b="b"/>
              <a:pathLst>
                <a:path w="245745" h="285114">
                  <a:moveTo>
                    <a:pt x="200278" y="0"/>
                  </a:moveTo>
                  <a:lnTo>
                    <a:pt x="7874" y="0"/>
                  </a:lnTo>
                  <a:lnTo>
                    <a:pt x="0" y="7747"/>
                  </a:lnTo>
                  <a:lnTo>
                    <a:pt x="0" y="242188"/>
                  </a:lnTo>
                  <a:lnTo>
                    <a:pt x="7874" y="249936"/>
                  </a:lnTo>
                  <a:lnTo>
                    <a:pt x="37337" y="249936"/>
                  </a:lnTo>
                  <a:lnTo>
                    <a:pt x="37337" y="277241"/>
                  </a:lnTo>
                  <a:lnTo>
                    <a:pt x="45084" y="284988"/>
                  </a:lnTo>
                  <a:lnTo>
                    <a:pt x="163956" y="284988"/>
                  </a:lnTo>
                  <a:lnTo>
                    <a:pt x="161925" y="279146"/>
                  </a:lnTo>
                  <a:lnTo>
                    <a:pt x="160908" y="273304"/>
                  </a:lnTo>
                  <a:lnTo>
                    <a:pt x="160908" y="266446"/>
                  </a:lnTo>
                  <a:lnTo>
                    <a:pt x="55879" y="266446"/>
                  </a:lnTo>
                  <a:lnTo>
                    <a:pt x="55879" y="53467"/>
                  </a:lnTo>
                  <a:lnTo>
                    <a:pt x="245363" y="53467"/>
                  </a:lnTo>
                  <a:lnTo>
                    <a:pt x="245363" y="42799"/>
                  </a:lnTo>
                  <a:lnTo>
                    <a:pt x="238505" y="35052"/>
                  </a:lnTo>
                  <a:lnTo>
                    <a:pt x="208025" y="35052"/>
                  </a:lnTo>
                  <a:lnTo>
                    <a:pt x="208025" y="7747"/>
                  </a:lnTo>
                  <a:lnTo>
                    <a:pt x="200278" y="0"/>
                  </a:lnTo>
                  <a:close/>
                </a:path>
                <a:path w="245745" h="285114">
                  <a:moveTo>
                    <a:pt x="245363" y="53467"/>
                  </a:moveTo>
                  <a:lnTo>
                    <a:pt x="227710" y="53467"/>
                  </a:lnTo>
                  <a:lnTo>
                    <a:pt x="227710" y="209169"/>
                  </a:lnTo>
                  <a:lnTo>
                    <a:pt x="233552" y="209169"/>
                  </a:lnTo>
                  <a:lnTo>
                    <a:pt x="240410" y="211074"/>
                  </a:lnTo>
                  <a:lnTo>
                    <a:pt x="245363" y="213995"/>
                  </a:lnTo>
                  <a:lnTo>
                    <a:pt x="245363" y="53467"/>
                  </a:lnTo>
                  <a:close/>
                </a:path>
              </a:pathLst>
            </a:custGeom>
            <a:solidFill>
              <a:srgbClr val="00AF50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65007" y="839724"/>
              <a:ext cx="340360" cy="256540"/>
            </a:xfrm>
            <a:custGeom>
              <a:avLst/>
              <a:gdLst/>
              <a:ahLst/>
              <a:cxnLst/>
              <a:rect l="l" t="t" r="r" b="b"/>
              <a:pathLst>
                <a:path w="340359" h="256540">
                  <a:moveTo>
                    <a:pt x="339851" y="239522"/>
                  </a:moveTo>
                  <a:lnTo>
                    <a:pt x="0" y="239522"/>
                  </a:lnTo>
                  <a:lnTo>
                    <a:pt x="0" y="256031"/>
                  </a:lnTo>
                  <a:lnTo>
                    <a:pt x="339851" y="256031"/>
                  </a:lnTo>
                  <a:lnTo>
                    <a:pt x="339851" y="239522"/>
                  </a:lnTo>
                  <a:close/>
                </a:path>
                <a:path w="340359" h="256540">
                  <a:moveTo>
                    <a:pt x="169925" y="0"/>
                  </a:moveTo>
                  <a:lnTo>
                    <a:pt x="106172" y="63753"/>
                  </a:lnTo>
                  <a:lnTo>
                    <a:pt x="17652" y="63753"/>
                  </a:lnTo>
                  <a:lnTo>
                    <a:pt x="17652" y="239522"/>
                  </a:lnTo>
                  <a:lnTo>
                    <a:pt x="126238" y="239522"/>
                  </a:lnTo>
                  <a:lnTo>
                    <a:pt x="126238" y="201802"/>
                  </a:lnTo>
                  <a:lnTo>
                    <a:pt x="43688" y="201802"/>
                  </a:lnTo>
                  <a:lnTo>
                    <a:pt x="43688" y="169925"/>
                  </a:lnTo>
                  <a:lnTo>
                    <a:pt x="126238" y="169925"/>
                  </a:lnTo>
                  <a:lnTo>
                    <a:pt x="126238" y="151002"/>
                  </a:lnTo>
                  <a:lnTo>
                    <a:pt x="322199" y="151002"/>
                  </a:lnTo>
                  <a:lnTo>
                    <a:pt x="322199" y="145161"/>
                  </a:lnTo>
                  <a:lnTo>
                    <a:pt x="43688" y="145161"/>
                  </a:lnTo>
                  <a:lnTo>
                    <a:pt x="43688" y="113284"/>
                  </a:lnTo>
                  <a:lnTo>
                    <a:pt x="322199" y="113284"/>
                  </a:lnTo>
                  <a:lnTo>
                    <a:pt x="322199" y="90804"/>
                  </a:lnTo>
                  <a:lnTo>
                    <a:pt x="169925" y="90804"/>
                  </a:lnTo>
                  <a:lnTo>
                    <a:pt x="161629" y="89152"/>
                  </a:lnTo>
                  <a:lnTo>
                    <a:pt x="154892" y="84629"/>
                  </a:lnTo>
                  <a:lnTo>
                    <a:pt x="150369" y="77892"/>
                  </a:lnTo>
                  <a:lnTo>
                    <a:pt x="148717" y="69596"/>
                  </a:lnTo>
                  <a:lnTo>
                    <a:pt x="150369" y="61299"/>
                  </a:lnTo>
                  <a:lnTo>
                    <a:pt x="154892" y="54562"/>
                  </a:lnTo>
                  <a:lnTo>
                    <a:pt x="161629" y="50039"/>
                  </a:lnTo>
                  <a:lnTo>
                    <a:pt x="169925" y="48387"/>
                  </a:lnTo>
                  <a:lnTo>
                    <a:pt x="218313" y="48387"/>
                  </a:lnTo>
                  <a:lnTo>
                    <a:pt x="169925" y="0"/>
                  </a:lnTo>
                  <a:close/>
                </a:path>
                <a:path w="340359" h="256540">
                  <a:moveTo>
                    <a:pt x="172339" y="151002"/>
                  </a:moveTo>
                  <a:lnTo>
                    <a:pt x="167513" y="151002"/>
                  </a:lnTo>
                  <a:lnTo>
                    <a:pt x="167513" y="239522"/>
                  </a:lnTo>
                  <a:lnTo>
                    <a:pt x="172339" y="239522"/>
                  </a:lnTo>
                  <a:lnTo>
                    <a:pt x="172339" y="151002"/>
                  </a:lnTo>
                  <a:close/>
                </a:path>
                <a:path w="340359" h="256540">
                  <a:moveTo>
                    <a:pt x="322199" y="151002"/>
                  </a:moveTo>
                  <a:lnTo>
                    <a:pt x="213614" y="151002"/>
                  </a:lnTo>
                  <a:lnTo>
                    <a:pt x="213614" y="239522"/>
                  </a:lnTo>
                  <a:lnTo>
                    <a:pt x="322199" y="239522"/>
                  </a:lnTo>
                  <a:lnTo>
                    <a:pt x="322199" y="201802"/>
                  </a:lnTo>
                  <a:lnTo>
                    <a:pt x="265557" y="201802"/>
                  </a:lnTo>
                  <a:lnTo>
                    <a:pt x="265557" y="169925"/>
                  </a:lnTo>
                  <a:lnTo>
                    <a:pt x="322199" y="169925"/>
                  </a:lnTo>
                  <a:lnTo>
                    <a:pt x="322199" y="151002"/>
                  </a:lnTo>
                  <a:close/>
                </a:path>
                <a:path w="340359" h="256540">
                  <a:moveTo>
                    <a:pt x="126238" y="169925"/>
                  </a:moveTo>
                  <a:lnTo>
                    <a:pt x="76708" y="169925"/>
                  </a:lnTo>
                  <a:lnTo>
                    <a:pt x="76708" y="201802"/>
                  </a:lnTo>
                  <a:lnTo>
                    <a:pt x="126238" y="201802"/>
                  </a:lnTo>
                  <a:lnTo>
                    <a:pt x="126238" y="169925"/>
                  </a:lnTo>
                  <a:close/>
                </a:path>
                <a:path w="340359" h="256540">
                  <a:moveTo>
                    <a:pt x="322199" y="169925"/>
                  </a:moveTo>
                  <a:lnTo>
                    <a:pt x="297307" y="169925"/>
                  </a:lnTo>
                  <a:lnTo>
                    <a:pt x="297307" y="201802"/>
                  </a:lnTo>
                  <a:lnTo>
                    <a:pt x="322199" y="201802"/>
                  </a:lnTo>
                  <a:lnTo>
                    <a:pt x="322199" y="169925"/>
                  </a:lnTo>
                  <a:close/>
                </a:path>
                <a:path w="340359" h="256540">
                  <a:moveTo>
                    <a:pt x="265557" y="113284"/>
                  </a:moveTo>
                  <a:lnTo>
                    <a:pt x="76708" y="113284"/>
                  </a:lnTo>
                  <a:lnTo>
                    <a:pt x="76708" y="145161"/>
                  </a:lnTo>
                  <a:lnTo>
                    <a:pt x="265557" y="145161"/>
                  </a:lnTo>
                  <a:lnTo>
                    <a:pt x="265557" y="113284"/>
                  </a:lnTo>
                  <a:close/>
                </a:path>
                <a:path w="340359" h="256540">
                  <a:moveTo>
                    <a:pt x="322199" y="113284"/>
                  </a:moveTo>
                  <a:lnTo>
                    <a:pt x="297307" y="113284"/>
                  </a:lnTo>
                  <a:lnTo>
                    <a:pt x="297307" y="145161"/>
                  </a:lnTo>
                  <a:lnTo>
                    <a:pt x="322199" y="145161"/>
                  </a:lnTo>
                  <a:lnTo>
                    <a:pt x="322199" y="113284"/>
                  </a:lnTo>
                  <a:close/>
                </a:path>
                <a:path w="340359" h="256540">
                  <a:moveTo>
                    <a:pt x="218313" y="48387"/>
                  </a:moveTo>
                  <a:lnTo>
                    <a:pt x="169925" y="48387"/>
                  </a:lnTo>
                  <a:lnTo>
                    <a:pt x="178222" y="50039"/>
                  </a:lnTo>
                  <a:lnTo>
                    <a:pt x="184959" y="54562"/>
                  </a:lnTo>
                  <a:lnTo>
                    <a:pt x="189482" y="61299"/>
                  </a:lnTo>
                  <a:lnTo>
                    <a:pt x="191135" y="69596"/>
                  </a:lnTo>
                  <a:lnTo>
                    <a:pt x="189482" y="77892"/>
                  </a:lnTo>
                  <a:lnTo>
                    <a:pt x="184959" y="84629"/>
                  </a:lnTo>
                  <a:lnTo>
                    <a:pt x="178222" y="89152"/>
                  </a:lnTo>
                  <a:lnTo>
                    <a:pt x="169925" y="90804"/>
                  </a:lnTo>
                  <a:lnTo>
                    <a:pt x="322199" y="90804"/>
                  </a:lnTo>
                  <a:lnTo>
                    <a:pt x="322199" y="63753"/>
                  </a:lnTo>
                  <a:lnTo>
                    <a:pt x="233680" y="63753"/>
                  </a:lnTo>
                  <a:lnTo>
                    <a:pt x="218313" y="4838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35695" y="682751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844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46364" y="687323"/>
              <a:ext cx="78105" cy="79375"/>
            </a:xfrm>
            <a:custGeom>
              <a:avLst/>
              <a:gdLst/>
              <a:ahLst/>
              <a:cxnLst/>
              <a:rect l="l" t="t" r="r" b="b"/>
              <a:pathLst>
                <a:path w="78104" h="79375">
                  <a:moveTo>
                    <a:pt x="0" y="0"/>
                  </a:moveTo>
                  <a:lnTo>
                    <a:pt x="0" y="79248"/>
                  </a:lnTo>
                  <a:lnTo>
                    <a:pt x="77724" y="39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02679" y="4866131"/>
              <a:ext cx="2938272" cy="1987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66871" y="5654040"/>
              <a:ext cx="2810255" cy="4739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90898" y="3596766"/>
              <a:ext cx="727710" cy="1480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79060" y="3567938"/>
              <a:ext cx="531749" cy="21716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87652" y="2532900"/>
              <a:ext cx="1962150" cy="5158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97177" y="2543429"/>
              <a:ext cx="1910714" cy="46304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66387" y="2532900"/>
              <a:ext cx="2434590" cy="5158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75912" y="2543429"/>
              <a:ext cx="2382139" cy="46304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60235" y="2532900"/>
              <a:ext cx="938021" cy="51586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69634" y="2543429"/>
              <a:ext cx="885697" cy="46304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8695" y="256743"/>
            <a:ext cx="34404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80" dirty="0">
                <a:solidFill>
                  <a:srgbClr val="FFFFCC"/>
                </a:solidFill>
              </a:rPr>
              <a:t>2022</a:t>
            </a:r>
            <a:r>
              <a:rPr sz="2800" spc="-180" dirty="0"/>
              <a:t>(현</a:t>
            </a:r>
            <a:r>
              <a:rPr sz="2800" spc="-375" dirty="0"/>
              <a:t> </a:t>
            </a:r>
            <a:r>
              <a:rPr sz="2800" spc="-145" dirty="0"/>
              <a:t>고2)</a:t>
            </a:r>
            <a:r>
              <a:rPr sz="2800" spc="-395" dirty="0"/>
              <a:t> </a:t>
            </a:r>
            <a:r>
              <a:rPr sz="2800" spc="-145" dirty="0">
                <a:solidFill>
                  <a:srgbClr val="FFFFCC"/>
                </a:solidFill>
              </a:rPr>
              <a:t>달라진</a:t>
            </a:r>
            <a:r>
              <a:rPr sz="2800" spc="-400" dirty="0">
                <a:solidFill>
                  <a:srgbClr val="FFFFCC"/>
                </a:solidFill>
              </a:rPr>
              <a:t> </a:t>
            </a:r>
            <a:r>
              <a:rPr sz="2800" spc="-5" dirty="0">
                <a:solidFill>
                  <a:srgbClr val="FFFFCC"/>
                </a:solidFill>
              </a:rPr>
              <a:t>점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3860" y="1046607"/>
          <a:ext cx="8778874" cy="5085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040"/>
                <a:gridCol w="7823834"/>
              </a:tblGrid>
              <a:tr h="536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b="1" spc="-55" dirty="0">
                          <a:solidFill>
                            <a:srgbClr val="001F5F"/>
                          </a:solidFill>
                          <a:latin typeface="Malgun Gothic"/>
                          <a:cs typeface="Malgun Gothic"/>
                        </a:rPr>
                        <a:t>구분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800" b="1" spc="-30" dirty="0">
                          <a:solidFill>
                            <a:srgbClr val="001F5F"/>
                          </a:solidFill>
                          <a:latin typeface="Malgun Gothic"/>
                          <a:cs typeface="Malgun Gothic"/>
                        </a:rPr>
                        <a:t>주요</a:t>
                      </a:r>
                      <a:r>
                        <a:rPr sz="1800" b="1" spc="-245" dirty="0">
                          <a:solidFill>
                            <a:srgbClr val="001F5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001F5F"/>
                          </a:solidFill>
                          <a:latin typeface="Malgun Gothic"/>
                          <a:cs typeface="Malgun Gothic"/>
                        </a:rPr>
                        <a:t>내용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026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∙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모집인원</a:t>
                      </a:r>
                      <a:r>
                        <a:rPr sz="1800" b="1" spc="-2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감소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가천대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덕성여대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용인대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평택대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한경대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∙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모집시기</a:t>
                      </a:r>
                      <a:r>
                        <a:rPr sz="1800" b="1" spc="-2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이동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서경대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교과</a:t>
                      </a:r>
                      <a:r>
                        <a:rPr sz="1800" b="1" spc="-2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100)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∙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수능최저기준</a:t>
                      </a:r>
                      <a:r>
                        <a:rPr sz="1800" b="1" spc="-4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변경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수원대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신설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∙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고른기회</a:t>
                      </a:r>
                      <a:r>
                        <a:rPr sz="1800" b="1" spc="-2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특별전형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정원내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8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지원자격</a:t>
                      </a:r>
                      <a:r>
                        <a:rPr sz="1800" b="1" spc="-23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인정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서강대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신한대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한양대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에리카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36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22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정시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33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∙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모집인원</a:t>
                      </a:r>
                      <a:r>
                        <a:rPr sz="1800" b="1" spc="-4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감소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아주대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이화여대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∙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모집시기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이동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고려대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서울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가군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),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상명대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서울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나군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),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서강대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나군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∙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수능최저기준</a:t>
                      </a:r>
                      <a:r>
                        <a:rPr sz="1800" b="1" spc="-254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신설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서강대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국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수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영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탐</a:t>
                      </a:r>
                      <a:r>
                        <a:rPr sz="1800" b="1" spc="-28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개</a:t>
                      </a:r>
                      <a:r>
                        <a:rPr sz="1800" b="1" spc="-2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영역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중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개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영역</a:t>
                      </a:r>
                      <a:r>
                        <a:rPr sz="1800" b="1" spc="-2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각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등급</a:t>
                      </a:r>
                      <a:r>
                        <a:rPr sz="1800" b="1" spc="-229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이내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212280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한국사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등급</a:t>
                      </a:r>
                      <a:r>
                        <a:rPr sz="1800" b="1" spc="-4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이내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778" y="6751768"/>
            <a:ext cx="9147810" cy="0"/>
          </a:xfrm>
          <a:custGeom>
            <a:avLst/>
            <a:gdLst/>
            <a:ahLst/>
            <a:cxnLst/>
            <a:rect l="l" t="t" r="r" b="b"/>
            <a:pathLst>
              <a:path w="9147810">
                <a:moveTo>
                  <a:pt x="0" y="0"/>
                </a:moveTo>
                <a:lnTo>
                  <a:pt x="9147556" y="0"/>
                </a:lnTo>
              </a:path>
            </a:pathLst>
          </a:custGeom>
          <a:ln w="35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955039"/>
          <a:ext cx="9144634" cy="59011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365"/>
                <a:gridCol w="2287905"/>
                <a:gridCol w="2285364"/>
                <a:gridCol w="2286000"/>
              </a:tblGrid>
              <a:tr h="401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dirty="0">
                          <a:latin typeface="Malgun Gothic"/>
                          <a:cs typeface="Malgun Gothic"/>
                        </a:rPr>
                        <a:t>대학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dirty="0">
                          <a:latin typeface="Malgun Gothic"/>
                          <a:cs typeface="Malgun Gothic"/>
                        </a:rPr>
                        <a:t>모집인원(명)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dirty="0">
                          <a:latin typeface="Malgun Gothic"/>
                          <a:cs typeface="Malgun Gothic"/>
                        </a:rPr>
                        <a:t>지원자</a:t>
                      </a: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00" b="1" dirty="0">
                          <a:latin typeface="Malgun Gothic"/>
                          <a:cs typeface="Malgun Gothic"/>
                        </a:rPr>
                        <a:t>수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695325" algn="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dirty="0">
                          <a:latin typeface="Malgun Gothic"/>
                          <a:cs typeface="Malgun Gothic"/>
                        </a:rPr>
                        <a:t>경쟁률(%)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가천대(글로벌)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51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727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spc="-5" dirty="0">
                          <a:latin typeface="Malgun Gothic"/>
                          <a:cs typeface="Malgun Gothic"/>
                        </a:rPr>
                        <a:t>14.3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가톨릭대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124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500" b="1" spc="-5" dirty="0">
                          <a:latin typeface="Malgun Gothic"/>
                          <a:cs typeface="Malgun Gothic"/>
                        </a:rPr>
                        <a:t>10.0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강남대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22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224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spc="-5" dirty="0">
                          <a:latin typeface="Malgun Gothic"/>
                          <a:cs typeface="Malgun Gothic"/>
                        </a:rPr>
                        <a:t>10.2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건국대(서울)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27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366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spc="-5" dirty="0">
                          <a:latin typeface="Malgun Gothic"/>
                          <a:cs typeface="Malgun Gothic"/>
                        </a:rPr>
                        <a:t>13.6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경기대(수원)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00" b="1" dirty="0">
                          <a:latin typeface="Malgun Gothic"/>
                          <a:cs typeface="Malgun Gothic"/>
                        </a:rPr>
                        <a:t>6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67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spc="-5" dirty="0">
                          <a:latin typeface="Malgun Gothic"/>
                          <a:cs typeface="Malgun Gothic"/>
                        </a:rPr>
                        <a:t>11.2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424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경희대(서울)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96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35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745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Malgun Gothic"/>
                          <a:cs typeface="Malgun Gothic"/>
                        </a:rPr>
                        <a:t>10.6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424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경희대(국제)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969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35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96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573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고려대(서울)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115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500" b="1" dirty="0">
                          <a:latin typeface="Malgun Gothic"/>
                          <a:cs typeface="Malgun Gothic"/>
                        </a:rPr>
                        <a:t>4.6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광운대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320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spc="-5" dirty="0">
                          <a:latin typeface="Malgun Gothic"/>
                          <a:cs typeface="Malgun Gothic"/>
                        </a:rPr>
                        <a:t>12.8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대진대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109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dirty="0">
                          <a:latin typeface="Malgun Gothic"/>
                          <a:cs typeface="Malgun Gothic"/>
                        </a:rPr>
                        <a:t>5.19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덕성여대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14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181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9130" algn="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12</a:t>
                      </a:r>
                      <a:r>
                        <a:rPr sz="1500" b="1" dirty="0">
                          <a:latin typeface="Malgun Gothic"/>
                          <a:cs typeface="Malgun Gothic"/>
                        </a:rPr>
                        <a:t>.3</a:t>
                      </a: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423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명지대(서울)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6032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22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636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58850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Malgun Gothic"/>
                          <a:cs typeface="Malgun Gothic"/>
                        </a:rPr>
                        <a:t>16.3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424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명지대(용인)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6032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17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60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8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삼육대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11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spc="-10" dirty="0">
                          <a:latin typeface="Malgun Gothic"/>
                          <a:cs typeface="Malgun Gothic"/>
                        </a:rPr>
                        <a:t>200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88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500" b="1" spc="-5" dirty="0">
                          <a:latin typeface="Malgun Gothic"/>
                          <a:cs typeface="Malgun Gothic"/>
                        </a:rPr>
                        <a:t>18.1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18312" y="384809"/>
            <a:ext cx="1103071" cy="289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7650" y="386841"/>
            <a:ext cx="834008" cy="287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9670" y="382777"/>
            <a:ext cx="1085088" cy="291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1471" y="386841"/>
            <a:ext cx="821816" cy="286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804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(전년도 </a:t>
            </a:r>
            <a:r>
              <a:rPr spc="-105" dirty="0"/>
              <a:t>입시</a:t>
            </a:r>
            <a:r>
              <a:rPr spc="-680" dirty="0"/>
              <a:t> </a:t>
            </a:r>
            <a:r>
              <a:rPr spc="-140" dirty="0"/>
              <a:t>결과)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318312" y="296418"/>
              <a:ext cx="1103071" cy="2891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7650" y="298577"/>
              <a:ext cx="834008" cy="2870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9670" y="294513"/>
              <a:ext cx="1085088" cy="2910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1471" y="298577"/>
              <a:ext cx="821816" cy="2867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44746" y="241553"/>
            <a:ext cx="2339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solidFill>
                  <a:srgbClr val="FFFF00"/>
                </a:solidFill>
                <a:latin typeface="Malgun Gothic"/>
                <a:cs typeface="Malgun Gothic"/>
              </a:rPr>
              <a:t>(전년도 </a:t>
            </a:r>
            <a:r>
              <a:rPr sz="2400" b="1" spc="-105" dirty="0">
                <a:solidFill>
                  <a:srgbClr val="FFFF00"/>
                </a:solidFill>
                <a:latin typeface="Malgun Gothic"/>
                <a:cs typeface="Malgun Gothic"/>
              </a:rPr>
              <a:t>입시</a:t>
            </a:r>
            <a:r>
              <a:rPr sz="2400" b="1" spc="-68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400" b="1" spc="-140" dirty="0">
                <a:solidFill>
                  <a:srgbClr val="FFFF00"/>
                </a:solidFill>
                <a:latin typeface="Malgun Gothic"/>
                <a:cs typeface="Malgun Gothic"/>
              </a:rPr>
              <a:t>결과)</a:t>
            </a:r>
            <a:endParaRPr sz="2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71750" y="935177"/>
            <a:ext cx="402717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5" dirty="0">
                <a:solidFill>
                  <a:srgbClr val="FF0000"/>
                </a:solidFill>
              </a:rPr>
              <a:t>9,47</a:t>
            </a:r>
            <a:r>
              <a:rPr sz="8800" spc="-15" dirty="0">
                <a:solidFill>
                  <a:srgbClr val="FF0000"/>
                </a:solidFill>
              </a:rPr>
              <a:t>1</a:t>
            </a:r>
            <a:r>
              <a:rPr sz="8800" spc="-5" dirty="0">
                <a:solidFill>
                  <a:srgbClr val="FF0000"/>
                </a:solidFill>
              </a:rPr>
              <a:t>명</a:t>
            </a:r>
            <a:endParaRPr sz="8800"/>
          </a:p>
        </p:txBody>
      </p:sp>
      <p:sp>
        <p:nvSpPr>
          <p:cNvPr id="9" name="object 9"/>
          <p:cNvSpPr txBox="1"/>
          <p:nvPr/>
        </p:nvSpPr>
        <p:spPr>
          <a:xfrm>
            <a:off x="2984754" y="2276678"/>
            <a:ext cx="320357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" dirty="0">
                <a:solidFill>
                  <a:srgbClr val="005CCA"/>
                </a:solidFill>
                <a:latin typeface="Malgun Gothic"/>
                <a:cs typeface="Malgun Gothic"/>
              </a:rPr>
              <a:t>11.0:1</a:t>
            </a:r>
            <a:endParaRPr sz="88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3985" y="4340809"/>
            <a:ext cx="48228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Malgun Gothic"/>
                <a:cs typeface="Malgun Gothic"/>
              </a:rPr>
              <a:t>14개 </a:t>
            </a:r>
            <a:r>
              <a:rPr sz="4800" b="1" spc="-5" dirty="0">
                <a:latin typeface="Malgun Gothic"/>
                <a:cs typeface="Malgun Gothic"/>
              </a:rPr>
              <a:t>대학,</a:t>
            </a:r>
            <a:r>
              <a:rPr sz="4800" b="1" spc="-75" dirty="0">
                <a:latin typeface="Malgun Gothic"/>
                <a:cs typeface="Malgun Gothic"/>
              </a:rPr>
              <a:t> </a:t>
            </a:r>
            <a:r>
              <a:rPr sz="4800" b="1" dirty="0">
                <a:latin typeface="Malgun Gothic"/>
                <a:cs typeface="Malgun Gothic"/>
              </a:rPr>
              <a:t>352명</a:t>
            </a:r>
            <a:endParaRPr sz="48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800" b="1" dirty="0">
                <a:solidFill>
                  <a:srgbClr val="FF0000"/>
                </a:solidFill>
                <a:latin typeface="Malgun Gothic"/>
                <a:cs typeface="Malgun Gothic"/>
              </a:rPr>
              <a:t>2,265명</a:t>
            </a:r>
            <a:endParaRPr sz="4800">
              <a:latin typeface="Malgun Gothic"/>
              <a:cs typeface="Malgun Gothic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1474" y="672083"/>
          <a:ext cx="9753600" cy="60976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825"/>
                <a:gridCol w="2905125"/>
                <a:gridCol w="2282825"/>
                <a:gridCol w="2282825"/>
              </a:tblGrid>
              <a:tr h="296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Malgun Gothic"/>
                          <a:cs typeface="Malgun Gothic"/>
                        </a:rPr>
                        <a:t>대학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6159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Malgun Gothic"/>
                          <a:cs typeface="Malgun Gothic"/>
                        </a:rPr>
                        <a:t>모집인원(명)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7543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Malgun Gothic"/>
                          <a:cs typeface="Malgun Gothic"/>
                        </a:rPr>
                        <a:t>지원자</a:t>
                      </a: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수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R="72199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Malgun Gothic"/>
                          <a:cs typeface="Malgun Gothic"/>
                        </a:rPr>
                        <a:t>경쟁률(%)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9DC3E6"/>
                    </a:solidFill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서울시립대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25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359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14.36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서울여대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23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274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11.9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성결대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18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122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6.78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성공회대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13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46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3.54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성균관대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23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442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19.22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성신여대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30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228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7.6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수원대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31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410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12.81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14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숙명여대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26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300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11.54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신한대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10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79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7.9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안양대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9180">
                        <a:lnSpc>
                          <a:spcPts val="1964"/>
                        </a:lnSpc>
                        <a:spcBef>
                          <a:spcPts val="225"/>
                        </a:spcBef>
                        <a:tabLst>
                          <a:tab pos="1461770" algn="l"/>
                        </a:tabLst>
                      </a:pPr>
                      <a:r>
                        <a:rPr sz="1800" b="1" spc="-75" baseline="157407" dirty="0">
                          <a:latin typeface="Malgun Gothic"/>
                          <a:cs typeface="Malgun Gothic"/>
                        </a:rPr>
                        <a:t>1</a:t>
                      </a:r>
                      <a:r>
                        <a:rPr sz="1800" b="1" baseline="157407" dirty="0">
                          <a:latin typeface="Malgun Gothic"/>
                          <a:cs typeface="Malgun Gothic"/>
                        </a:rPr>
                        <a:t>6	</a:t>
                      </a:r>
                      <a:r>
                        <a:rPr sz="4800" b="1" spc="-5" dirty="0">
                          <a:latin typeface="Malgun Gothic"/>
                          <a:cs typeface="Malgun Gothic"/>
                        </a:rPr>
                        <a:t>(</a:t>
                      </a:r>
                      <a:r>
                        <a:rPr sz="4800" b="1" dirty="0">
                          <a:latin typeface="Malgun Gothic"/>
                          <a:cs typeface="Malgun Gothic"/>
                        </a:rPr>
                        <a:t>정시</a:t>
                      </a:r>
                      <a:endParaRPr sz="4800">
                        <a:latin typeface="Malgun Gothic"/>
                        <a:cs typeface="Malgun Gothic"/>
                      </a:endParaRPr>
                    </a:p>
                  </a:txBody>
                  <a:tcPr marL="0" marR="0" marT="285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6585">
                        <a:lnSpc>
                          <a:spcPts val="2195"/>
                        </a:lnSpc>
                      </a:pPr>
                      <a:r>
                        <a:rPr sz="7200" b="1" baseline="-39351" dirty="0">
                          <a:latin typeface="Malgun Gothic"/>
                          <a:cs typeface="Malgun Gothic"/>
                        </a:rPr>
                        <a:t>)</a:t>
                      </a:r>
                      <a:r>
                        <a:rPr sz="7200" b="1" spc="-494" baseline="-39351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b="1" dirty="0">
                          <a:latin typeface="Malgun Gothic"/>
                          <a:cs typeface="Malgun Gothic"/>
                        </a:rPr>
                        <a:t>170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851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10.6</a:t>
                      </a: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3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용인대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19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158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8.32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45" dirty="0">
                          <a:latin typeface="Malgun Gothic"/>
                          <a:cs typeface="Malgun Gothic"/>
                        </a:rPr>
                        <a:t>을지대(성남)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6159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7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53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7.57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평택대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6159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9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100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11.11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3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한경대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10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87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8.7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6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한국산업기술대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20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363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18.15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한국항공대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12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160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14.0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한성대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21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306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14.57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0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한세대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0455" marR="250190">
                        <a:lnSpc>
                          <a:spcPts val="2195"/>
                        </a:lnSpc>
                        <a:tabLst>
                          <a:tab pos="1422400" algn="l"/>
                        </a:tabLst>
                      </a:pPr>
                      <a:r>
                        <a:rPr sz="1800" b="1" baseline="108796" dirty="0">
                          <a:latin typeface="Malgun Gothic"/>
                          <a:cs typeface="Malgun Gothic"/>
                        </a:rPr>
                        <a:t>5	</a:t>
                      </a:r>
                      <a:r>
                        <a:rPr sz="4800" b="1" dirty="0">
                          <a:solidFill>
                            <a:srgbClr val="005CCA"/>
                          </a:solidFill>
                          <a:latin typeface="Malgun Gothic"/>
                          <a:cs typeface="Malgun Gothic"/>
                        </a:rPr>
                        <a:t>6,43</a:t>
                      </a:r>
                      <a:endParaRPr sz="48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ts val="2195"/>
                        </a:lnSpc>
                      </a:pPr>
                      <a:r>
                        <a:rPr sz="7200" b="1" baseline="-27199" dirty="0">
                          <a:solidFill>
                            <a:srgbClr val="005CCA"/>
                          </a:solidFill>
                          <a:latin typeface="Malgun Gothic"/>
                          <a:cs typeface="Malgun Gothic"/>
                        </a:rPr>
                        <a:t>:1</a:t>
                      </a:r>
                      <a:r>
                        <a:rPr sz="7200" b="1" spc="-434" baseline="-27199" dirty="0">
                          <a:solidFill>
                            <a:srgbClr val="005CCA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b="1" dirty="0">
                          <a:latin typeface="Malgun Gothic"/>
                          <a:cs typeface="Malgun Gothic"/>
                        </a:rPr>
                        <a:t>44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5" dirty="0">
                          <a:latin typeface="Malgun Gothic"/>
                          <a:cs typeface="Malgun Gothic"/>
                        </a:rPr>
                        <a:t>8.8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▼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한신대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17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167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9.82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3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협성대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marR="61595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spc="-50" dirty="0">
                          <a:latin typeface="Malgun Gothic"/>
                          <a:cs typeface="Malgun Gothic"/>
                        </a:rPr>
                        <a:t>15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174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b="1" dirty="0">
                          <a:latin typeface="Malgun Gothic"/>
                          <a:cs typeface="Malgun Gothic"/>
                        </a:rPr>
                        <a:t>11.0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54495"/>
            <a:chOff x="0" y="0"/>
            <a:chExt cx="9144000" cy="6754495"/>
          </a:xfrm>
        </p:grpSpPr>
        <p:sp>
          <p:nvSpPr>
            <p:cNvPr id="3" name="object 3"/>
            <p:cNvSpPr/>
            <p:nvPr/>
          </p:nvSpPr>
          <p:spPr>
            <a:xfrm>
              <a:off x="2633598" y="335279"/>
              <a:ext cx="958596" cy="3345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30244" y="335279"/>
              <a:ext cx="1276477" cy="3274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08303"/>
              <a:ext cx="9143999" cy="5846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0" y="924052"/>
          <a:ext cx="9143999" cy="57286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1625"/>
                <a:gridCol w="1360170"/>
                <a:gridCol w="1977389"/>
                <a:gridCol w="2964815"/>
              </a:tblGrid>
              <a:tr h="278638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2222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8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지역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모집인원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학생부(교과/종합/기타)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10134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가천대(글로벌)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51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가톨릭대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52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강남대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406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22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(주18/야3)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건국대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27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13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경기대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dirty="0">
                          <a:latin typeface="Malgun Gothic"/>
                          <a:cs typeface="Malgun Gothic"/>
                        </a:rPr>
                        <a:t>6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실기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134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경희대(서울)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35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5063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경희대(국제)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62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35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13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고려대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13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광운대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25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13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대진대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21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덕성여대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14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교과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134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명지대(용인)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22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108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명지대(서울)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17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삼육대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교과/</a:t>
                      </a:r>
                      <a:r>
                        <a:rPr sz="1500" b="1" spc="-5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실기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상명대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19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09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서강대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dirty="0">
                          <a:latin typeface="Malgun Gothic"/>
                          <a:cs typeface="Malgun Gothic"/>
                        </a:rPr>
                        <a:t>9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8"/>
            <a:ext cx="9143999" cy="6143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729615"/>
          <a:ext cx="9121774" cy="6125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  <a:gridCol w="1378585"/>
                <a:gridCol w="2004060"/>
                <a:gridCol w="2858769"/>
              </a:tblGrid>
              <a:tr h="251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수시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460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509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460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5314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지역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모집인원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300" b="1" spc="-50" dirty="0">
                          <a:latin typeface="Malgun Gothic"/>
                          <a:cs typeface="Malgun Gothic"/>
                        </a:rPr>
                        <a:t>학생부(교과/종합/기타)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460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서울시립대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300" b="1" spc="-50" dirty="0">
                          <a:latin typeface="Malgun Gothic"/>
                          <a:cs typeface="Malgun Gothic"/>
                        </a:rPr>
                        <a:t>25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교과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1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서울여대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300" b="1" spc="-50" dirty="0">
                          <a:latin typeface="Malgun Gothic"/>
                          <a:cs typeface="Malgun Gothic"/>
                        </a:rPr>
                        <a:t>23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종합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438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성결대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18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성공회대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13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성균관대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23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성신여대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30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수원대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31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숙명여대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26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신한대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안양대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16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용인대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16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40" dirty="0">
                          <a:latin typeface="Malgun Gothic"/>
                          <a:cs typeface="Malgun Gothic"/>
                        </a:rPr>
                        <a:t>을지대(성남)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latin typeface="Malgun Gothic"/>
                          <a:cs typeface="Malgun Gothic"/>
                        </a:rPr>
                        <a:t>7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종합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평택대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latin typeface="Malgun Gothic"/>
                          <a:cs typeface="Malgun Gothic"/>
                        </a:rPr>
                        <a:t>9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1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한경대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1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한국산업기술대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20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한국항공대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12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한성대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21</a:t>
                      </a:r>
                      <a:r>
                        <a:rPr sz="1400" b="1" spc="-5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(주14/야7)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종합/</a:t>
                      </a:r>
                      <a:r>
                        <a:rPr sz="1400" b="1" spc="-5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실기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한세대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latin typeface="Malgun Gothic"/>
                          <a:cs typeface="Malgun Gothic"/>
                        </a:rPr>
                        <a:t>5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815"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한신대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17525">
                        <a:lnSpc>
                          <a:spcPts val="1639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9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17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639"/>
                        </a:lnSpc>
                        <a:spcBef>
                          <a:spcPts val="29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교과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68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4457" y="2020011"/>
            <a:ext cx="389001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5" dirty="0">
                <a:solidFill>
                  <a:srgbClr val="FF0000"/>
                </a:solidFill>
              </a:rPr>
              <a:t>710</a:t>
            </a:r>
            <a:r>
              <a:rPr sz="8800" spc="-10" dirty="0">
                <a:solidFill>
                  <a:srgbClr val="FF0000"/>
                </a:solidFill>
              </a:rPr>
              <a:t>명</a:t>
            </a:r>
            <a:r>
              <a:rPr sz="8800" spc="-5" dirty="0">
                <a:solidFill>
                  <a:srgbClr val="FF0000"/>
                </a:solidFill>
              </a:rPr>
              <a:t>~</a:t>
            </a:r>
            <a:endParaRPr sz="8800"/>
          </a:p>
        </p:txBody>
      </p:sp>
      <p:sp>
        <p:nvSpPr>
          <p:cNvPr id="5" name="object 5"/>
          <p:cNvSpPr/>
          <p:nvPr/>
        </p:nvSpPr>
        <p:spPr>
          <a:xfrm>
            <a:off x="2845307" y="326516"/>
            <a:ext cx="958469" cy="334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1826" y="326516"/>
            <a:ext cx="1276603" cy="3274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86880"/>
            <a:chOff x="0" y="0"/>
            <a:chExt cx="9144000" cy="6786880"/>
          </a:xfrm>
        </p:grpSpPr>
        <p:sp>
          <p:nvSpPr>
            <p:cNvPr id="3" name="object 3"/>
            <p:cNvSpPr/>
            <p:nvPr/>
          </p:nvSpPr>
          <p:spPr>
            <a:xfrm>
              <a:off x="2728214" y="345820"/>
              <a:ext cx="958469" cy="334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24732" y="345820"/>
              <a:ext cx="1276603" cy="3272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40308"/>
              <a:ext cx="9143999" cy="58460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-1778" y="956183"/>
          <a:ext cx="9143999" cy="5729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4205"/>
                <a:gridCol w="1402715"/>
                <a:gridCol w="1122679"/>
                <a:gridCol w="1778635"/>
                <a:gridCol w="2945765"/>
              </a:tblGrid>
              <a:tr h="330073">
                <a:tc gridSpan="5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정시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920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64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지역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모집인원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수능/실기/기타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7208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6791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경기대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다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경기대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다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18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918"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동국대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8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8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812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12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918">
                <a:tc rowSpan="2">
                  <a:txBody>
                    <a:bodyPr/>
                    <a:lstStyle/>
                    <a:p>
                      <a:pPr marL="553085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동덕여대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8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8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8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다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서경대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다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세종대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34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91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숭실대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수능/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서류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8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8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다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90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아주대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다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26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89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연세대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24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524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2912110" y="330454"/>
              <a:ext cx="958595" cy="3343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8754" y="330454"/>
              <a:ext cx="1276604" cy="327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3682" y="915936"/>
            <a:ext cx="9149715" cy="5946140"/>
            <a:chOff x="-3682" y="915936"/>
            <a:chExt cx="9149715" cy="5946140"/>
          </a:xfrm>
        </p:grpSpPr>
        <p:sp>
          <p:nvSpPr>
            <p:cNvPr id="6" name="object 6"/>
            <p:cNvSpPr/>
            <p:nvPr/>
          </p:nvSpPr>
          <p:spPr>
            <a:xfrm>
              <a:off x="0" y="1821164"/>
              <a:ext cx="9143999" cy="50368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827657"/>
              <a:ext cx="0" cy="5032375"/>
            </a:xfrm>
            <a:custGeom>
              <a:avLst/>
              <a:gdLst/>
              <a:ahLst/>
              <a:cxnLst/>
              <a:rect l="l" t="t" r="r" b="b"/>
              <a:pathLst>
                <a:path h="5032375">
                  <a:moveTo>
                    <a:pt x="0" y="0"/>
                  </a:moveTo>
                  <a:lnTo>
                    <a:pt x="0" y="5032119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777" y="1828546"/>
              <a:ext cx="1998345" cy="0"/>
            </a:xfrm>
            <a:custGeom>
              <a:avLst/>
              <a:gdLst/>
              <a:ahLst/>
              <a:cxnLst/>
              <a:rect l="l" t="t" r="r" b="b"/>
              <a:pathLst>
                <a:path w="1998345">
                  <a:moveTo>
                    <a:pt x="0" y="0"/>
                  </a:moveTo>
                  <a:lnTo>
                    <a:pt x="19979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777" y="915936"/>
              <a:ext cx="9145778" cy="10043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941895"/>
              <a:ext cx="9144000" cy="887730"/>
            </a:xfrm>
            <a:custGeom>
              <a:avLst/>
              <a:gdLst/>
              <a:ahLst/>
              <a:cxnLst/>
              <a:rect l="l" t="t" r="r" b="b"/>
              <a:pathLst>
                <a:path w="9144000" h="887730">
                  <a:moveTo>
                    <a:pt x="9144000" y="0"/>
                  </a:moveTo>
                  <a:lnTo>
                    <a:pt x="0" y="0"/>
                  </a:lnTo>
                  <a:lnTo>
                    <a:pt x="0" y="380885"/>
                  </a:lnTo>
                  <a:lnTo>
                    <a:pt x="0" y="887539"/>
                  </a:lnTo>
                  <a:lnTo>
                    <a:pt x="1996186" y="887539"/>
                  </a:lnTo>
                  <a:lnTo>
                    <a:pt x="3477260" y="887539"/>
                  </a:lnTo>
                  <a:lnTo>
                    <a:pt x="4636363" y="887539"/>
                  </a:lnTo>
                  <a:lnTo>
                    <a:pt x="4636363" y="380936"/>
                  </a:lnTo>
                  <a:lnTo>
                    <a:pt x="4636389" y="887539"/>
                  </a:lnTo>
                  <a:lnTo>
                    <a:pt x="6375019" y="887539"/>
                  </a:lnTo>
                  <a:lnTo>
                    <a:pt x="9144000" y="887539"/>
                  </a:lnTo>
                  <a:lnTo>
                    <a:pt x="9144000" y="38093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777" y="931037"/>
              <a:ext cx="9145905" cy="900430"/>
            </a:xfrm>
            <a:custGeom>
              <a:avLst/>
              <a:gdLst/>
              <a:ahLst/>
              <a:cxnLst/>
              <a:rect l="l" t="t" r="r" b="b"/>
              <a:pathLst>
                <a:path w="9145905" h="900430">
                  <a:moveTo>
                    <a:pt x="0" y="391795"/>
                  </a:moveTo>
                  <a:lnTo>
                    <a:pt x="9145778" y="391795"/>
                  </a:lnTo>
                </a:path>
                <a:path w="9145905" h="900430">
                  <a:moveTo>
                    <a:pt x="1778" y="0"/>
                  </a:moveTo>
                  <a:lnTo>
                    <a:pt x="1778" y="900176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777" y="931037"/>
              <a:ext cx="9145905" cy="21590"/>
            </a:xfrm>
            <a:custGeom>
              <a:avLst/>
              <a:gdLst/>
              <a:ahLst/>
              <a:cxnLst/>
              <a:rect l="l" t="t" r="r" b="b"/>
              <a:pathLst>
                <a:path w="9145905" h="21590">
                  <a:moveTo>
                    <a:pt x="0" y="21590"/>
                  </a:moveTo>
                  <a:lnTo>
                    <a:pt x="9145778" y="21590"/>
                  </a:lnTo>
                  <a:lnTo>
                    <a:pt x="9145778" y="0"/>
                  </a:lnTo>
                  <a:lnTo>
                    <a:pt x="0" y="0"/>
                  </a:lnTo>
                  <a:lnTo>
                    <a:pt x="0" y="215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777" y="1829435"/>
              <a:ext cx="9145905" cy="0"/>
            </a:xfrm>
            <a:custGeom>
              <a:avLst/>
              <a:gdLst/>
              <a:ahLst/>
              <a:cxnLst/>
              <a:rect l="l" t="t" r="r" b="b"/>
              <a:pathLst>
                <a:path w="9145905">
                  <a:moveTo>
                    <a:pt x="0" y="0"/>
                  </a:moveTo>
                  <a:lnTo>
                    <a:pt x="9145778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3347" y="1342644"/>
              <a:ext cx="3371088" cy="24338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-889" y="941832"/>
          <a:ext cx="10188573" cy="5916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7075"/>
                <a:gridCol w="2393950"/>
                <a:gridCol w="1298574"/>
                <a:gridCol w="1729739"/>
                <a:gridCol w="2769235"/>
              </a:tblGrid>
              <a:tr h="127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04520" marR="597535" indent="196215">
                        <a:lnSpc>
                          <a:spcPct val="185600"/>
                        </a:lnSpc>
                        <a:spcBef>
                          <a:spcPts val="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대학  </a:t>
                      </a: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이화여대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0805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44195" marR="1449705" algn="ctr">
                        <a:lnSpc>
                          <a:spcPct val="185600"/>
                        </a:lnSpc>
                        <a:spcBef>
                          <a:spcPts val="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지역  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852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정시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  <a:p>
                      <a:pPr marL="480695" marR="598805" indent="-6350" algn="ctr">
                        <a:lnSpc>
                          <a:spcPts val="3560"/>
                        </a:lnSpc>
                        <a:spcBef>
                          <a:spcPts val="32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군  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753745" marR="468630" indent="-287020">
                        <a:lnSpc>
                          <a:spcPct val="185600"/>
                        </a:lnSpc>
                        <a:spcBef>
                          <a:spcPts val="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모집인원  </a:t>
                      </a: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30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950594" marR="703580" indent="-238125">
                        <a:lnSpc>
                          <a:spcPct val="185600"/>
                        </a:lnSpc>
                        <a:spcBef>
                          <a:spcPts val="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수능</a:t>
                      </a: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/</a:t>
                      </a: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실기</a:t>
                      </a: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/</a:t>
                      </a: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기타  </a:t>
                      </a: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수능/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실기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인천대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4195">
                        <a:lnSpc>
                          <a:spcPts val="5390"/>
                        </a:lnSpc>
                        <a:tabLst>
                          <a:tab pos="1093470" algn="l"/>
                        </a:tabLst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인</a:t>
                      </a:r>
                      <a:r>
                        <a:rPr sz="1600" b="1" dirty="0">
                          <a:latin typeface="Malgun Gothic"/>
                          <a:cs typeface="Malgun Gothic"/>
                        </a:rPr>
                        <a:t>천	</a:t>
                      </a:r>
                      <a:r>
                        <a:rPr sz="13200" b="1" baseline="-568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41</a:t>
                      </a:r>
                      <a:endParaRPr sz="13200" baseline="-5681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6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다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인하대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4970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인천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51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6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중앙대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9080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marR="908050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5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다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23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0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709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한세대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4970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수능/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실기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6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40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한양대(서울)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9080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marR="908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1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26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4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62585">
                        <a:lnSpc>
                          <a:spcPct val="100000"/>
                        </a:lnSpc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한양대(ERICA)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9080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marR="908050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8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40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홍익대(서울)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9080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marR="908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나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수능/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실기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6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880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다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수능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476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4346447" y="1342644"/>
            <a:ext cx="3348354" cy="2433955"/>
            <a:chOff x="4346447" y="1342644"/>
            <a:chExt cx="3348354" cy="2433955"/>
          </a:xfrm>
        </p:grpSpPr>
        <p:sp>
          <p:nvSpPr>
            <p:cNvPr id="17" name="object 17"/>
            <p:cNvSpPr/>
            <p:nvPr/>
          </p:nvSpPr>
          <p:spPr>
            <a:xfrm>
              <a:off x="4346447" y="1342644"/>
              <a:ext cx="2545079" cy="24338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63539" y="1342644"/>
              <a:ext cx="2231136" cy="24338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372736" y="1661286"/>
            <a:ext cx="259461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5" dirty="0">
                <a:solidFill>
                  <a:srgbClr val="FF0000"/>
                </a:solidFill>
                <a:latin typeface="Malgun Gothic"/>
                <a:cs typeface="Malgun Gothic"/>
              </a:rPr>
              <a:t>7명~</a:t>
            </a:r>
            <a:endParaRPr sz="88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54495"/>
            <a:chOff x="0" y="0"/>
            <a:chExt cx="9144000" cy="6754495"/>
          </a:xfrm>
        </p:grpSpPr>
        <p:sp>
          <p:nvSpPr>
            <p:cNvPr id="3" name="object 3"/>
            <p:cNvSpPr/>
            <p:nvPr/>
          </p:nvSpPr>
          <p:spPr>
            <a:xfrm>
              <a:off x="281978" y="378713"/>
              <a:ext cx="1268818" cy="3345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6592" y="378713"/>
              <a:ext cx="1279270" cy="3331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46551" y="378713"/>
              <a:ext cx="288417" cy="33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50539" y="374015"/>
              <a:ext cx="622046" cy="338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14444" y="378713"/>
              <a:ext cx="953134" cy="3290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7946" y="378459"/>
              <a:ext cx="1284097" cy="3347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960112"/>
              <a:ext cx="9143999" cy="57942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" y="966724"/>
          <a:ext cx="9143362" cy="5695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095"/>
                <a:gridCol w="1590040"/>
                <a:gridCol w="743585"/>
                <a:gridCol w="743585"/>
                <a:gridCol w="743585"/>
                <a:gridCol w="1257934"/>
                <a:gridCol w="1257934"/>
                <a:gridCol w="1030604"/>
              </a:tblGrid>
              <a:tr h="3553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대학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26084">
                        <a:lnSpc>
                          <a:spcPct val="100000"/>
                        </a:lnSpc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선발방법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500" b="1" spc="-30" dirty="0">
                          <a:latin typeface="Malgun Gothic"/>
                          <a:cs typeface="Malgun Gothic"/>
                        </a:rPr>
                        <a:t>전형 </a:t>
                      </a:r>
                      <a:r>
                        <a:rPr sz="1500" b="1" spc="-35" dirty="0">
                          <a:latin typeface="Malgun Gothic"/>
                          <a:cs typeface="Malgun Gothic"/>
                        </a:rPr>
                        <a:t>요소별</a:t>
                      </a:r>
                      <a:r>
                        <a:rPr sz="1500" b="1" spc="-20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반영비율(%)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01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47320" marR="137795">
                        <a:lnSpc>
                          <a:spcPct val="110000"/>
                        </a:lnSpc>
                        <a:spcBef>
                          <a:spcPts val="62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수능최저  학력기준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554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학생부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면접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실기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서류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기타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508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3834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가천대(글로벌)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63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1단계(4배수)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2단계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50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50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5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가톨릭대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698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698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강남대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건국대(서울)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63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1단계(3배수)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5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2단계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30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110" dirty="0">
                          <a:latin typeface="Malgun Gothic"/>
                          <a:cs typeface="Malgun Gothic"/>
                        </a:rPr>
                        <a:t>1단계</a:t>
                      </a:r>
                      <a:r>
                        <a:rPr sz="1500" b="1" spc="-3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00" b="1" spc="-80" dirty="0">
                          <a:latin typeface="Malgun Gothic"/>
                          <a:cs typeface="Malgun Gothic"/>
                        </a:rPr>
                        <a:t>성적</a:t>
                      </a:r>
                      <a:r>
                        <a:rPr sz="1500" b="1" spc="-3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00" b="1" spc="-165" dirty="0">
                          <a:latin typeface="Malgun Gothic"/>
                          <a:cs typeface="Malgun Gothic"/>
                        </a:rPr>
                        <a:t>70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경기대(수원)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30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70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13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경희대(서울/국제)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30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70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5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sz="1500" b="1" spc="-45" dirty="0">
                          <a:latin typeface="Malgun Gothic"/>
                          <a:cs typeface="Malgun Gothic"/>
                        </a:rPr>
                        <a:t>고려대(서울)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1단계(3배수)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04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2단계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30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110" dirty="0">
                          <a:latin typeface="Malgun Gothic"/>
                          <a:cs typeface="Malgun Gothic"/>
                        </a:rPr>
                        <a:t>1단계</a:t>
                      </a:r>
                      <a:r>
                        <a:rPr sz="1500" b="1" spc="-3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00" b="1" spc="-80" dirty="0">
                          <a:latin typeface="Malgun Gothic"/>
                          <a:cs typeface="Malgun Gothic"/>
                        </a:rPr>
                        <a:t>성적</a:t>
                      </a:r>
                      <a:r>
                        <a:rPr sz="1500" b="1" spc="-3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500" b="1" spc="-165" dirty="0">
                          <a:latin typeface="Malgun Gothic"/>
                          <a:cs typeface="Malgun Gothic"/>
                        </a:rPr>
                        <a:t>70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광운대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대진대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34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덕성여대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5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5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397586" y="378713"/>
              <a:ext cx="1268780" cy="3345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2289" y="378713"/>
              <a:ext cx="1279144" cy="3331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62248" y="378713"/>
              <a:ext cx="288289" cy="3345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6109" y="374015"/>
              <a:ext cx="622045" cy="338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30140" y="378713"/>
              <a:ext cx="953008" cy="3290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33644" y="378459"/>
              <a:ext cx="1283970" cy="3347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908329"/>
            <a:ext cx="9144000" cy="5798820"/>
            <a:chOff x="0" y="908329"/>
            <a:chExt cx="9144000" cy="5798820"/>
          </a:xfrm>
        </p:grpSpPr>
        <p:sp>
          <p:nvSpPr>
            <p:cNvPr id="10" name="object 10"/>
            <p:cNvSpPr/>
            <p:nvPr/>
          </p:nvSpPr>
          <p:spPr>
            <a:xfrm>
              <a:off x="0" y="908329"/>
              <a:ext cx="9143999" cy="6568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458468"/>
              <a:ext cx="9144000" cy="52486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0" y="923163"/>
          <a:ext cx="9142729" cy="5682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2785"/>
                <a:gridCol w="1271905"/>
                <a:gridCol w="1845944"/>
                <a:gridCol w="734695"/>
                <a:gridCol w="823595"/>
                <a:gridCol w="812800"/>
                <a:gridCol w="713740"/>
                <a:gridCol w="1109345"/>
                <a:gridCol w="1137920"/>
              </a:tblGrid>
              <a:tr h="27050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대학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524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57721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선발방법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52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1360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전형 </a:t>
                      </a:r>
                      <a:r>
                        <a:rPr sz="1400" b="1" spc="-30" dirty="0">
                          <a:latin typeface="Malgun Gothic"/>
                          <a:cs typeface="Malgun Gothic"/>
                        </a:rPr>
                        <a:t>요소별</a:t>
                      </a:r>
                      <a:r>
                        <a:rPr sz="1400" b="1" spc="-23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40" dirty="0">
                          <a:latin typeface="Malgun Gothic"/>
                          <a:cs typeface="Malgun Gothic"/>
                        </a:rPr>
                        <a:t>반영비율(%)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24790" marR="216535">
                        <a:lnSpc>
                          <a:spcPct val="110000"/>
                        </a:lnSpc>
                        <a:spcBef>
                          <a:spcPts val="10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수능최저  학력기준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7051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학생부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면접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실기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서류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기타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516382">
                <a:tc gridSpan="2"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45" dirty="0">
                          <a:latin typeface="Malgun Gothic"/>
                          <a:cs typeface="Malgun Gothic"/>
                        </a:rPr>
                        <a:t>명지대(서울/용인)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447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44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44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845">
                <a:tc rowSpan="2"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삼육대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84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40" dirty="0">
                          <a:latin typeface="Malgun Gothic"/>
                          <a:cs typeface="Malgun Gothic"/>
                        </a:rPr>
                        <a:t>일반학과(부)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8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84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미술/디자인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20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80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8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상명대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5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서강대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482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960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서울시립대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445">
                        <a:lnSpc>
                          <a:spcPts val="1720"/>
                        </a:lnSpc>
                        <a:spcBef>
                          <a:spcPts val="55"/>
                        </a:spcBef>
                      </a:pPr>
                      <a:r>
                        <a:rPr sz="1100" b="1" spc="-15" dirty="0">
                          <a:latin typeface="Malgun Gothic"/>
                          <a:cs typeface="Malgun Gothic"/>
                        </a:rPr>
                        <a:t>인문:국수영</a:t>
                      </a:r>
                      <a:r>
                        <a:rPr sz="1100" b="1" spc="-25" dirty="0">
                          <a:latin typeface="Malgun Gothic"/>
                          <a:cs typeface="Malgun Gothic"/>
                        </a:rPr>
                        <a:t>탐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(</a:t>
                      </a:r>
                      <a:r>
                        <a:rPr sz="1100" b="1" spc="-65" dirty="0">
                          <a:latin typeface="Malgun Gothic"/>
                          <a:cs typeface="Malgun Gothic"/>
                        </a:rPr>
                        <a:t>1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)  중 </a:t>
                      </a:r>
                      <a:r>
                        <a:rPr sz="1100" b="1" spc="-25" dirty="0">
                          <a:latin typeface="Malgun Gothic"/>
                          <a:cs typeface="Malgun Gothic"/>
                        </a:rPr>
                        <a:t>3개 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합 7  </a:t>
                      </a: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자연:</a:t>
                      </a:r>
                      <a:r>
                        <a:rPr sz="1100" b="1" spc="-1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8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845">
                <a:tc gridSpan="2">
                  <a:txBody>
                    <a:bodyPr/>
                    <a:lstStyle/>
                    <a:p>
                      <a:pPr marL="638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서울여대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5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성결대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482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482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845">
                <a:tc gridSpan="2">
                  <a:txBody>
                    <a:bodyPr/>
                    <a:lstStyle/>
                    <a:p>
                      <a:pPr marL="638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성공회대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846">
                <a:tc gridSpan="2">
                  <a:txBody>
                    <a:bodyPr/>
                    <a:lstStyle/>
                    <a:p>
                      <a:pPr marL="638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성균관대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845">
                <a:tc gridSpan="2">
                  <a:txBody>
                    <a:bodyPr/>
                    <a:lstStyle/>
                    <a:p>
                      <a:pPr marL="6381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성신여대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8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수원대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1812">
                <a:tc gridSpan="2">
                  <a:txBody>
                    <a:bodyPr/>
                    <a:lstStyle/>
                    <a:p>
                      <a:pPr marL="6381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숙명여대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신경대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65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18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신한대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65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70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30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336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6935"/>
            <a:ext cx="9143999" cy="5161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481" y="330454"/>
            <a:ext cx="1268730" cy="334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7133" y="330454"/>
            <a:ext cx="1279144" cy="332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57092" y="330454"/>
            <a:ext cx="288417" cy="334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1079" y="325754"/>
            <a:ext cx="622046" cy="338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4984" y="330454"/>
            <a:ext cx="953135" cy="329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28488" y="330072"/>
            <a:ext cx="1284096" cy="334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873277"/>
            <a:ext cx="9144635" cy="657225"/>
            <a:chOff x="0" y="873277"/>
            <a:chExt cx="9144635" cy="657225"/>
          </a:xfrm>
        </p:grpSpPr>
        <p:sp>
          <p:nvSpPr>
            <p:cNvPr id="10" name="object 10"/>
            <p:cNvSpPr/>
            <p:nvPr/>
          </p:nvSpPr>
          <p:spPr>
            <a:xfrm>
              <a:off x="0" y="873277"/>
              <a:ext cx="9144000" cy="6568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98905"/>
              <a:ext cx="9144635" cy="541020"/>
            </a:xfrm>
            <a:custGeom>
              <a:avLst/>
              <a:gdLst/>
              <a:ahLst/>
              <a:cxnLst/>
              <a:rect l="l" t="t" r="r" b="b"/>
              <a:pathLst>
                <a:path w="9144635" h="541019">
                  <a:moveTo>
                    <a:pt x="8004353" y="270510"/>
                  </a:moveTo>
                  <a:lnTo>
                    <a:pt x="8004302" y="0"/>
                  </a:lnTo>
                  <a:lnTo>
                    <a:pt x="3721481" y="0"/>
                  </a:lnTo>
                  <a:lnTo>
                    <a:pt x="1963547" y="0"/>
                  </a:lnTo>
                  <a:lnTo>
                    <a:pt x="0" y="0"/>
                  </a:lnTo>
                  <a:lnTo>
                    <a:pt x="0" y="541020"/>
                  </a:lnTo>
                  <a:lnTo>
                    <a:pt x="1963547" y="541020"/>
                  </a:lnTo>
                  <a:lnTo>
                    <a:pt x="3721481" y="541020"/>
                  </a:lnTo>
                  <a:lnTo>
                    <a:pt x="4543666" y="541020"/>
                  </a:lnTo>
                  <a:lnTo>
                    <a:pt x="4543666" y="270510"/>
                  </a:lnTo>
                  <a:lnTo>
                    <a:pt x="4543679" y="541020"/>
                  </a:lnTo>
                  <a:lnTo>
                    <a:pt x="5361787" y="541020"/>
                  </a:lnTo>
                  <a:lnTo>
                    <a:pt x="5361787" y="270510"/>
                  </a:lnTo>
                  <a:lnTo>
                    <a:pt x="5361813" y="541020"/>
                  </a:lnTo>
                  <a:lnTo>
                    <a:pt x="6183998" y="541020"/>
                  </a:lnTo>
                  <a:lnTo>
                    <a:pt x="6183998" y="270510"/>
                  </a:lnTo>
                  <a:lnTo>
                    <a:pt x="6184011" y="541020"/>
                  </a:lnTo>
                  <a:lnTo>
                    <a:pt x="6894703" y="541020"/>
                  </a:lnTo>
                  <a:lnTo>
                    <a:pt x="8004353" y="541020"/>
                  </a:lnTo>
                  <a:lnTo>
                    <a:pt x="8004353" y="270510"/>
                  </a:lnTo>
                  <a:close/>
                </a:path>
                <a:path w="9144635" h="541019">
                  <a:moveTo>
                    <a:pt x="9144025" y="0"/>
                  </a:moveTo>
                  <a:lnTo>
                    <a:pt x="8004429" y="0"/>
                  </a:lnTo>
                  <a:lnTo>
                    <a:pt x="8004429" y="541020"/>
                  </a:lnTo>
                  <a:lnTo>
                    <a:pt x="9144025" y="541020"/>
                  </a:lnTo>
                  <a:lnTo>
                    <a:pt x="9144025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0" y="888111"/>
          <a:ext cx="9138918" cy="56294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9770"/>
                <a:gridCol w="1764030"/>
                <a:gridCol w="837564"/>
                <a:gridCol w="778510"/>
                <a:gridCol w="822325"/>
                <a:gridCol w="719454"/>
                <a:gridCol w="1101725"/>
                <a:gridCol w="1145540"/>
              </a:tblGrid>
              <a:tr h="27051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대학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524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선발방법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52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1684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전형 </a:t>
                      </a:r>
                      <a:r>
                        <a:rPr sz="1400" b="1" spc="-30" dirty="0">
                          <a:latin typeface="Malgun Gothic"/>
                          <a:cs typeface="Malgun Gothic"/>
                        </a:rPr>
                        <a:t>요소별</a:t>
                      </a:r>
                      <a:r>
                        <a:rPr sz="1400" b="1" spc="-2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45" dirty="0">
                          <a:latin typeface="Malgun Gothic"/>
                          <a:cs typeface="Malgun Gothic"/>
                        </a:rPr>
                        <a:t>반영비율(%)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33045" marR="216535">
                        <a:lnSpc>
                          <a:spcPct val="110000"/>
                        </a:lnSpc>
                        <a:spcBef>
                          <a:spcPts val="10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수능최저  학력기준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05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2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학생부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면접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1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실기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서류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기타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안양대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908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908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40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908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60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908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용인대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572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57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966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959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40" dirty="0">
                          <a:latin typeface="Malgun Gothic"/>
                          <a:cs typeface="Malgun Gothic"/>
                        </a:rPr>
                        <a:t>을지대(성남)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45" dirty="0">
                          <a:latin typeface="Malgun Gothic"/>
                          <a:cs typeface="Malgun Gothic"/>
                        </a:rPr>
                        <a:t>1단계(5배수)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96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2단계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30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b="1" spc="-105" dirty="0">
                          <a:latin typeface="Malgun Gothic"/>
                          <a:cs typeface="Malgun Gothic"/>
                        </a:rPr>
                        <a:t>1단계</a:t>
                      </a:r>
                      <a:r>
                        <a:rPr sz="1400" b="1" spc="-3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80" dirty="0">
                          <a:latin typeface="Malgun Gothic"/>
                          <a:cs typeface="Malgun Gothic"/>
                        </a:rPr>
                        <a:t>성적</a:t>
                      </a:r>
                      <a:r>
                        <a:rPr sz="1400" b="1" spc="-3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155" dirty="0">
                          <a:latin typeface="Malgun Gothic"/>
                          <a:cs typeface="Malgun Gothic"/>
                        </a:rPr>
                        <a:t>70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666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평택대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한경대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36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한국산업기술대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9842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984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984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0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한국항공대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200" b="1" spc="45" dirty="0">
                          <a:latin typeface="Malgun Gothic"/>
                          <a:cs typeface="Malgun Gothic"/>
                        </a:rPr>
                        <a:t>사회:국수영탐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  <a:p>
                      <a:pPr marL="92075" marR="69850">
                        <a:lnSpc>
                          <a:spcPts val="1880"/>
                        </a:lnSpc>
                        <a:spcBef>
                          <a:spcPts val="125"/>
                        </a:spcBef>
                      </a:pPr>
                      <a:r>
                        <a:rPr sz="1200" b="1" spc="-35" dirty="0">
                          <a:latin typeface="Malgun Gothic"/>
                          <a:cs typeface="Malgun Gothic"/>
                        </a:rPr>
                        <a:t>(1)</a:t>
                      </a:r>
                      <a:r>
                        <a:rPr sz="1200" b="1" spc="-13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b="1" dirty="0">
                          <a:latin typeface="Malgun Gothic"/>
                          <a:cs typeface="Malgun Gothic"/>
                        </a:rPr>
                        <a:t>중</a:t>
                      </a:r>
                      <a:r>
                        <a:rPr sz="12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b="1" spc="-25" dirty="0">
                          <a:latin typeface="Malgun Gothic"/>
                          <a:cs typeface="Malgun Gothic"/>
                        </a:rPr>
                        <a:t>2개</a:t>
                      </a:r>
                      <a:r>
                        <a:rPr sz="1200" b="1" spc="-1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b="1" dirty="0">
                          <a:latin typeface="Malgun Gothic"/>
                          <a:cs typeface="Malgun Gothic"/>
                        </a:rPr>
                        <a:t>합</a:t>
                      </a:r>
                      <a:r>
                        <a:rPr sz="12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b="1" dirty="0">
                          <a:latin typeface="Malgun Gothic"/>
                          <a:cs typeface="Malgun Gothic"/>
                        </a:rPr>
                        <a:t>5  </a:t>
                      </a:r>
                      <a:r>
                        <a:rPr sz="1200" b="1" spc="-35" dirty="0">
                          <a:latin typeface="Malgun Gothic"/>
                          <a:cs typeface="Malgun Gothic"/>
                        </a:rPr>
                        <a:t>공학:</a:t>
                      </a:r>
                      <a:r>
                        <a:rPr sz="12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b="1" dirty="0">
                          <a:latin typeface="Malgun Gothic"/>
                          <a:cs typeface="Malgun Gothic"/>
                        </a:rPr>
                        <a:t>6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55879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9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한성대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40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60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한세대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한신대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8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협성대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일괄합산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100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869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03448" y="188976"/>
              <a:ext cx="5793105" cy="6517005"/>
            </a:xfrm>
            <a:custGeom>
              <a:avLst/>
              <a:gdLst/>
              <a:ahLst/>
              <a:cxnLst/>
              <a:rect l="l" t="t" r="r" b="b"/>
              <a:pathLst>
                <a:path w="5793105" h="6517005">
                  <a:moveTo>
                    <a:pt x="5792724" y="0"/>
                  </a:moveTo>
                  <a:lnTo>
                    <a:pt x="0" y="0"/>
                  </a:lnTo>
                  <a:lnTo>
                    <a:pt x="0" y="6516624"/>
                  </a:lnTo>
                  <a:lnTo>
                    <a:pt x="5792724" y="6516624"/>
                  </a:lnTo>
                  <a:lnTo>
                    <a:pt x="5792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54595" y="4605528"/>
              <a:ext cx="1917192" cy="2100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0532" y="4919471"/>
              <a:ext cx="347345" cy="288290"/>
            </a:xfrm>
            <a:custGeom>
              <a:avLst/>
              <a:gdLst/>
              <a:ahLst/>
              <a:cxnLst/>
              <a:rect l="l" t="t" r="r" b="b"/>
              <a:pathLst>
                <a:path w="347344" h="288289">
                  <a:moveTo>
                    <a:pt x="141478" y="281939"/>
                  </a:moveTo>
                  <a:lnTo>
                    <a:pt x="95631" y="281939"/>
                  </a:lnTo>
                  <a:lnTo>
                    <a:pt x="101726" y="286003"/>
                  </a:lnTo>
                  <a:lnTo>
                    <a:pt x="110870" y="288035"/>
                  </a:lnTo>
                  <a:lnTo>
                    <a:pt x="126111" y="288035"/>
                  </a:lnTo>
                  <a:lnTo>
                    <a:pt x="135381" y="286003"/>
                  </a:lnTo>
                  <a:lnTo>
                    <a:pt x="141478" y="281939"/>
                  </a:lnTo>
                  <a:close/>
                </a:path>
                <a:path w="347344" h="288289">
                  <a:moveTo>
                    <a:pt x="189230" y="69214"/>
                  </a:moveTo>
                  <a:lnTo>
                    <a:pt x="184594" y="71945"/>
                  </a:lnTo>
                  <a:lnTo>
                    <a:pt x="181863" y="78104"/>
                  </a:lnTo>
                  <a:lnTo>
                    <a:pt x="181800" y="84645"/>
                  </a:lnTo>
                  <a:lnTo>
                    <a:pt x="185166" y="88518"/>
                  </a:lnTo>
                  <a:lnTo>
                    <a:pt x="247269" y="110997"/>
                  </a:lnTo>
                  <a:lnTo>
                    <a:pt x="253365" y="113029"/>
                  </a:lnTo>
                  <a:lnTo>
                    <a:pt x="253365" y="115061"/>
                  </a:lnTo>
                  <a:lnTo>
                    <a:pt x="254381" y="123189"/>
                  </a:lnTo>
                  <a:lnTo>
                    <a:pt x="261493" y="239140"/>
                  </a:lnTo>
                  <a:lnTo>
                    <a:pt x="264541" y="282955"/>
                  </a:lnTo>
                  <a:lnTo>
                    <a:pt x="265556" y="286003"/>
                  </a:lnTo>
                  <a:lnTo>
                    <a:pt x="267588" y="288035"/>
                  </a:lnTo>
                  <a:lnTo>
                    <a:pt x="319531" y="288035"/>
                  </a:lnTo>
                  <a:lnTo>
                    <a:pt x="321563" y="286003"/>
                  </a:lnTo>
                  <a:lnTo>
                    <a:pt x="321636" y="281939"/>
                  </a:lnTo>
                  <a:lnTo>
                    <a:pt x="327660" y="197484"/>
                  </a:lnTo>
                  <a:lnTo>
                    <a:pt x="333756" y="195452"/>
                  </a:lnTo>
                  <a:lnTo>
                    <a:pt x="340868" y="193420"/>
                  </a:lnTo>
                  <a:lnTo>
                    <a:pt x="342900" y="188340"/>
                  </a:lnTo>
                  <a:lnTo>
                    <a:pt x="343916" y="180212"/>
                  </a:lnTo>
                  <a:lnTo>
                    <a:pt x="346963" y="107822"/>
                  </a:lnTo>
                  <a:lnTo>
                    <a:pt x="343263" y="94329"/>
                  </a:lnTo>
                  <a:lnTo>
                    <a:pt x="331073" y="84454"/>
                  </a:lnTo>
                  <a:lnTo>
                    <a:pt x="313334" y="78390"/>
                  </a:lnTo>
                  <a:lnTo>
                    <a:pt x="292988" y="76326"/>
                  </a:lnTo>
                  <a:lnTo>
                    <a:pt x="189230" y="69214"/>
                  </a:lnTo>
                  <a:close/>
                </a:path>
                <a:path w="347344" h="288289">
                  <a:moveTo>
                    <a:pt x="64627" y="118490"/>
                  </a:moveTo>
                  <a:lnTo>
                    <a:pt x="38205" y="119459"/>
                  </a:lnTo>
                  <a:lnTo>
                    <a:pt x="11175" y="123189"/>
                  </a:lnTo>
                  <a:lnTo>
                    <a:pt x="11175" y="133350"/>
                  </a:lnTo>
                  <a:lnTo>
                    <a:pt x="0" y="133350"/>
                  </a:lnTo>
                  <a:lnTo>
                    <a:pt x="0" y="281939"/>
                  </a:lnTo>
                  <a:lnTo>
                    <a:pt x="237109" y="281939"/>
                  </a:lnTo>
                  <a:lnTo>
                    <a:pt x="237109" y="252475"/>
                  </a:lnTo>
                  <a:lnTo>
                    <a:pt x="26416" y="252475"/>
                  </a:lnTo>
                  <a:lnTo>
                    <a:pt x="26416" y="134365"/>
                  </a:lnTo>
                  <a:lnTo>
                    <a:pt x="47365" y="131794"/>
                  </a:lnTo>
                  <a:lnTo>
                    <a:pt x="68564" y="131317"/>
                  </a:lnTo>
                  <a:lnTo>
                    <a:pt x="225932" y="131317"/>
                  </a:lnTo>
                  <a:lnTo>
                    <a:pt x="225932" y="123189"/>
                  </a:lnTo>
                  <a:lnTo>
                    <a:pt x="218566" y="122173"/>
                  </a:lnTo>
                  <a:lnTo>
                    <a:pt x="117982" y="122173"/>
                  </a:lnTo>
                  <a:lnTo>
                    <a:pt x="91025" y="119618"/>
                  </a:lnTo>
                  <a:lnTo>
                    <a:pt x="64627" y="118490"/>
                  </a:lnTo>
                  <a:close/>
                </a:path>
                <a:path w="347344" h="288289">
                  <a:moveTo>
                    <a:pt x="68183" y="249713"/>
                  </a:moveTo>
                  <a:lnTo>
                    <a:pt x="47222" y="250261"/>
                  </a:lnTo>
                  <a:lnTo>
                    <a:pt x="26416" y="252475"/>
                  </a:lnTo>
                  <a:lnTo>
                    <a:pt x="109855" y="252475"/>
                  </a:lnTo>
                  <a:lnTo>
                    <a:pt x="89120" y="250547"/>
                  </a:lnTo>
                  <a:lnTo>
                    <a:pt x="68183" y="249713"/>
                  </a:lnTo>
                  <a:close/>
                </a:path>
                <a:path w="347344" h="288289">
                  <a:moveTo>
                    <a:pt x="168513" y="131317"/>
                  </a:moveTo>
                  <a:lnTo>
                    <a:pt x="68564" y="131317"/>
                  </a:lnTo>
                  <a:lnTo>
                    <a:pt x="89548" y="132365"/>
                  </a:lnTo>
                  <a:lnTo>
                    <a:pt x="109855" y="134365"/>
                  </a:lnTo>
                  <a:lnTo>
                    <a:pt x="109855" y="252475"/>
                  </a:lnTo>
                  <a:lnTo>
                    <a:pt x="127126" y="252475"/>
                  </a:lnTo>
                  <a:lnTo>
                    <a:pt x="127126" y="134365"/>
                  </a:lnTo>
                  <a:lnTo>
                    <a:pt x="147504" y="132365"/>
                  </a:lnTo>
                  <a:lnTo>
                    <a:pt x="168513" y="131317"/>
                  </a:lnTo>
                  <a:close/>
                </a:path>
                <a:path w="347344" h="288289">
                  <a:moveTo>
                    <a:pt x="175258" y="249922"/>
                  </a:moveTo>
                  <a:lnTo>
                    <a:pt x="159242" y="250205"/>
                  </a:lnTo>
                  <a:lnTo>
                    <a:pt x="143202" y="251084"/>
                  </a:lnTo>
                  <a:lnTo>
                    <a:pt x="127126" y="252475"/>
                  </a:lnTo>
                  <a:lnTo>
                    <a:pt x="237109" y="252475"/>
                  </a:lnTo>
                  <a:lnTo>
                    <a:pt x="237109" y="250316"/>
                  </a:lnTo>
                  <a:lnTo>
                    <a:pt x="191262" y="250316"/>
                  </a:lnTo>
                  <a:lnTo>
                    <a:pt x="175258" y="249922"/>
                  </a:lnTo>
                  <a:close/>
                </a:path>
                <a:path w="347344" h="288289">
                  <a:moveTo>
                    <a:pt x="225932" y="131317"/>
                  </a:moveTo>
                  <a:lnTo>
                    <a:pt x="168513" y="131317"/>
                  </a:lnTo>
                  <a:lnTo>
                    <a:pt x="189688" y="131794"/>
                  </a:lnTo>
                  <a:lnTo>
                    <a:pt x="210566" y="134365"/>
                  </a:lnTo>
                  <a:lnTo>
                    <a:pt x="210566" y="228980"/>
                  </a:lnTo>
                  <a:lnTo>
                    <a:pt x="191262" y="228980"/>
                  </a:lnTo>
                  <a:lnTo>
                    <a:pt x="191262" y="250316"/>
                  </a:lnTo>
                  <a:lnTo>
                    <a:pt x="237109" y="250316"/>
                  </a:lnTo>
                  <a:lnTo>
                    <a:pt x="237109" y="133350"/>
                  </a:lnTo>
                  <a:lnTo>
                    <a:pt x="225932" y="133350"/>
                  </a:lnTo>
                  <a:lnTo>
                    <a:pt x="225932" y="131317"/>
                  </a:lnTo>
                  <a:close/>
                </a:path>
                <a:path w="347344" h="288289">
                  <a:moveTo>
                    <a:pt x="172338" y="118490"/>
                  </a:moveTo>
                  <a:lnTo>
                    <a:pt x="145601" y="119618"/>
                  </a:lnTo>
                  <a:lnTo>
                    <a:pt x="117982" y="122173"/>
                  </a:lnTo>
                  <a:lnTo>
                    <a:pt x="218566" y="122173"/>
                  </a:lnTo>
                  <a:lnTo>
                    <a:pt x="198885" y="119459"/>
                  </a:lnTo>
                  <a:lnTo>
                    <a:pt x="172338" y="118490"/>
                  </a:lnTo>
                  <a:close/>
                </a:path>
                <a:path w="347344" h="288289">
                  <a:moveTo>
                    <a:pt x="292988" y="0"/>
                  </a:moveTo>
                  <a:lnTo>
                    <a:pt x="264334" y="30023"/>
                  </a:lnTo>
                  <a:lnTo>
                    <a:pt x="265175" y="39433"/>
                  </a:lnTo>
                  <a:lnTo>
                    <a:pt x="288925" y="69214"/>
                  </a:lnTo>
                  <a:lnTo>
                    <a:pt x="298069" y="69214"/>
                  </a:lnTo>
                  <a:lnTo>
                    <a:pt x="322357" y="30023"/>
                  </a:lnTo>
                  <a:lnTo>
                    <a:pt x="322580" y="22351"/>
                  </a:lnTo>
                  <a:lnTo>
                    <a:pt x="319260" y="12858"/>
                  </a:lnTo>
                  <a:lnTo>
                    <a:pt x="312785" y="5842"/>
                  </a:lnTo>
                  <a:lnTo>
                    <a:pt x="303809" y="1492"/>
                  </a:lnTo>
                  <a:lnTo>
                    <a:pt x="29298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5924" y="4983479"/>
              <a:ext cx="155447" cy="86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091" y="4916423"/>
              <a:ext cx="288290" cy="318770"/>
            </a:xfrm>
            <a:custGeom>
              <a:avLst/>
              <a:gdLst/>
              <a:ahLst/>
              <a:cxnLst/>
              <a:rect l="l" t="t" r="r" b="b"/>
              <a:pathLst>
                <a:path w="288290" h="318770">
                  <a:moveTo>
                    <a:pt x="256044" y="160020"/>
                  </a:moveTo>
                  <a:lnTo>
                    <a:pt x="234200" y="156591"/>
                  </a:lnTo>
                  <a:lnTo>
                    <a:pt x="232448" y="157353"/>
                  </a:lnTo>
                  <a:lnTo>
                    <a:pt x="212293" y="162090"/>
                  </a:lnTo>
                  <a:lnTo>
                    <a:pt x="192468" y="165696"/>
                  </a:lnTo>
                  <a:lnTo>
                    <a:pt x="172974" y="167982"/>
                  </a:lnTo>
                  <a:lnTo>
                    <a:pt x="153809" y="168783"/>
                  </a:lnTo>
                  <a:lnTo>
                    <a:pt x="124701" y="166992"/>
                  </a:lnTo>
                  <a:lnTo>
                    <a:pt x="103225" y="162979"/>
                  </a:lnTo>
                  <a:lnTo>
                    <a:pt x="89776" y="158826"/>
                  </a:lnTo>
                  <a:lnTo>
                    <a:pt x="84772" y="156591"/>
                  </a:lnTo>
                  <a:lnTo>
                    <a:pt x="81280" y="154813"/>
                  </a:lnTo>
                  <a:lnTo>
                    <a:pt x="81280" y="153924"/>
                  </a:lnTo>
                  <a:lnTo>
                    <a:pt x="20116" y="178308"/>
                  </a:lnTo>
                  <a:lnTo>
                    <a:pt x="19240" y="178308"/>
                  </a:lnTo>
                  <a:lnTo>
                    <a:pt x="18364" y="179197"/>
                  </a:lnTo>
                  <a:lnTo>
                    <a:pt x="12827" y="182562"/>
                  </a:lnTo>
                  <a:lnTo>
                    <a:pt x="114" y="217551"/>
                  </a:lnTo>
                  <a:lnTo>
                    <a:pt x="889" y="223647"/>
                  </a:lnTo>
                  <a:lnTo>
                    <a:pt x="5257" y="229743"/>
                  </a:lnTo>
                  <a:lnTo>
                    <a:pt x="6997" y="232283"/>
                  </a:lnTo>
                  <a:lnTo>
                    <a:pt x="9626" y="234061"/>
                  </a:lnTo>
                  <a:lnTo>
                    <a:pt x="11366" y="235839"/>
                  </a:lnTo>
                  <a:lnTo>
                    <a:pt x="6997" y="240157"/>
                  </a:lnTo>
                  <a:lnTo>
                    <a:pt x="3505" y="245364"/>
                  </a:lnTo>
                  <a:lnTo>
                    <a:pt x="2628" y="252349"/>
                  </a:lnTo>
                  <a:lnTo>
                    <a:pt x="889" y="260985"/>
                  </a:lnTo>
                  <a:lnTo>
                    <a:pt x="0" y="268859"/>
                  </a:lnTo>
                  <a:lnTo>
                    <a:pt x="166916" y="317627"/>
                  </a:lnTo>
                  <a:lnTo>
                    <a:pt x="167792" y="318516"/>
                  </a:lnTo>
                  <a:lnTo>
                    <a:pt x="189534" y="305435"/>
                  </a:lnTo>
                  <a:lnTo>
                    <a:pt x="256044" y="265430"/>
                  </a:lnTo>
                  <a:lnTo>
                    <a:pt x="256044" y="251460"/>
                  </a:lnTo>
                  <a:lnTo>
                    <a:pt x="166039" y="305435"/>
                  </a:lnTo>
                  <a:lnTo>
                    <a:pt x="26225" y="281940"/>
                  </a:lnTo>
                  <a:lnTo>
                    <a:pt x="21856" y="281051"/>
                  </a:lnTo>
                  <a:lnTo>
                    <a:pt x="18364" y="278523"/>
                  </a:lnTo>
                  <a:lnTo>
                    <a:pt x="15735" y="274955"/>
                  </a:lnTo>
                  <a:lnTo>
                    <a:pt x="13119" y="271526"/>
                  </a:lnTo>
                  <a:lnTo>
                    <a:pt x="12242" y="267081"/>
                  </a:lnTo>
                  <a:lnTo>
                    <a:pt x="12242" y="263652"/>
                  </a:lnTo>
                  <a:lnTo>
                    <a:pt x="13995" y="254127"/>
                  </a:lnTo>
                  <a:lnTo>
                    <a:pt x="14871" y="248031"/>
                  </a:lnTo>
                  <a:lnTo>
                    <a:pt x="19240" y="243586"/>
                  </a:lnTo>
                  <a:lnTo>
                    <a:pt x="25349" y="241935"/>
                  </a:lnTo>
                  <a:lnTo>
                    <a:pt x="46329" y="245364"/>
                  </a:lnTo>
                  <a:lnTo>
                    <a:pt x="46329" y="277622"/>
                  </a:lnTo>
                  <a:lnTo>
                    <a:pt x="61175" y="266319"/>
                  </a:lnTo>
                  <a:lnTo>
                    <a:pt x="83032" y="289814"/>
                  </a:lnTo>
                  <a:lnTo>
                    <a:pt x="83032" y="266319"/>
                  </a:lnTo>
                  <a:lnTo>
                    <a:pt x="83032" y="251460"/>
                  </a:lnTo>
                  <a:lnTo>
                    <a:pt x="166916" y="265430"/>
                  </a:lnTo>
                  <a:lnTo>
                    <a:pt x="167792" y="266319"/>
                  </a:lnTo>
                  <a:lnTo>
                    <a:pt x="189484" y="253238"/>
                  </a:lnTo>
                  <a:lnTo>
                    <a:pt x="256044" y="213106"/>
                  </a:lnTo>
                  <a:lnTo>
                    <a:pt x="256044" y="199263"/>
                  </a:lnTo>
                  <a:lnTo>
                    <a:pt x="166039" y="253238"/>
                  </a:lnTo>
                  <a:lnTo>
                    <a:pt x="155473" y="251460"/>
                  </a:lnTo>
                  <a:lnTo>
                    <a:pt x="98869" y="241935"/>
                  </a:lnTo>
                  <a:lnTo>
                    <a:pt x="83032" y="239268"/>
                  </a:lnTo>
                  <a:lnTo>
                    <a:pt x="83032" y="233172"/>
                  </a:lnTo>
                  <a:lnTo>
                    <a:pt x="83032" y="220980"/>
                  </a:lnTo>
                  <a:lnTo>
                    <a:pt x="90893" y="217551"/>
                  </a:lnTo>
                  <a:lnTo>
                    <a:pt x="55943" y="212217"/>
                  </a:lnTo>
                  <a:lnTo>
                    <a:pt x="46329" y="214884"/>
                  </a:lnTo>
                  <a:lnTo>
                    <a:pt x="46329" y="233172"/>
                  </a:lnTo>
                  <a:lnTo>
                    <a:pt x="26225" y="229743"/>
                  </a:lnTo>
                  <a:lnTo>
                    <a:pt x="12242" y="214884"/>
                  </a:lnTo>
                  <a:lnTo>
                    <a:pt x="12242" y="211455"/>
                  </a:lnTo>
                  <a:lnTo>
                    <a:pt x="13995" y="201803"/>
                  </a:lnTo>
                  <a:lnTo>
                    <a:pt x="15735" y="193929"/>
                  </a:lnTo>
                  <a:lnTo>
                    <a:pt x="21856" y="188722"/>
                  </a:lnTo>
                  <a:lnTo>
                    <a:pt x="33223" y="188722"/>
                  </a:lnTo>
                  <a:lnTo>
                    <a:pt x="167792" y="211455"/>
                  </a:lnTo>
                  <a:lnTo>
                    <a:pt x="206794" y="188722"/>
                  </a:lnTo>
                  <a:lnTo>
                    <a:pt x="241007" y="168783"/>
                  </a:lnTo>
                  <a:lnTo>
                    <a:pt x="256044" y="160020"/>
                  </a:lnTo>
                  <a:close/>
                </a:path>
                <a:path w="288290" h="318770">
                  <a:moveTo>
                    <a:pt x="288048" y="41275"/>
                  </a:moveTo>
                  <a:lnTo>
                    <a:pt x="254927" y="30734"/>
                  </a:lnTo>
                  <a:lnTo>
                    <a:pt x="158394" y="0"/>
                  </a:lnTo>
                  <a:lnTo>
                    <a:pt x="30492" y="43053"/>
                  </a:lnTo>
                  <a:lnTo>
                    <a:pt x="152260" y="91440"/>
                  </a:lnTo>
                  <a:lnTo>
                    <a:pt x="247751" y="56261"/>
                  </a:lnTo>
                  <a:lnTo>
                    <a:pt x="170662" y="33401"/>
                  </a:lnTo>
                  <a:lnTo>
                    <a:pt x="177673" y="30734"/>
                  </a:lnTo>
                  <a:lnTo>
                    <a:pt x="253885" y="51816"/>
                  </a:lnTo>
                  <a:lnTo>
                    <a:pt x="253885" y="93091"/>
                  </a:lnTo>
                  <a:lnTo>
                    <a:pt x="253009" y="93980"/>
                  </a:lnTo>
                  <a:lnTo>
                    <a:pt x="252133" y="95758"/>
                  </a:lnTo>
                  <a:lnTo>
                    <a:pt x="252133" y="99314"/>
                  </a:lnTo>
                  <a:lnTo>
                    <a:pt x="253009" y="101092"/>
                  </a:lnTo>
                  <a:lnTo>
                    <a:pt x="253885" y="101981"/>
                  </a:lnTo>
                  <a:lnTo>
                    <a:pt x="251256" y="105410"/>
                  </a:lnTo>
                  <a:lnTo>
                    <a:pt x="248627" y="110744"/>
                  </a:lnTo>
                  <a:lnTo>
                    <a:pt x="249504" y="120396"/>
                  </a:lnTo>
                  <a:lnTo>
                    <a:pt x="265277" y="120396"/>
                  </a:lnTo>
                  <a:lnTo>
                    <a:pt x="266153" y="110744"/>
                  </a:lnTo>
                  <a:lnTo>
                    <a:pt x="262648" y="104521"/>
                  </a:lnTo>
                  <a:lnTo>
                    <a:pt x="260019" y="101092"/>
                  </a:lnTo>
                  <a:lnTo>
                    <a:pt x="261772" y="99314"/>
                  </a:lnTo>
                  <a:lnTo>
                    <a:pt x="261772" y="94869"/>
                  </a:lnTo>
                  <a:lnTo>
                    <a:pt x="260019" y="93980"/>
                  </a:lnTo>
                  <a:lnTo>
                    <a:pt x="260019" y="51816"/>
                  </a:lnTo>
                  <a:lnTo>
                    <a:pt x="288048" y="41275"/>
                  </a:lnTo>
                  <a:close/>
                </a:path>
              </a:pathLst>
            </a:custGeom>
            <a:solidFill>
              <a:srgbClr val="005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4988" y="5503767"/>
              <a:ext cx="179180" cy="2630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031" y="5786628"/>
              <a:ext cx="116205" cy="60960"/>
            </a:xfrm>
            <a:custGeom>
              <a:avLst/>
              <a:gdLst/>
              <a:ahLst/>
              <a:cxnLst/>
              <a:rect l="l" t="t" r="r" b="b"/>
              <a:pathLst>
                <a:path w="116204" h="60960">
                  <a:moveTo>
                    <a:pt x="115824" y="22504"/>
                  </a:moveTo>
                  <a:lnTo>
                    <a:pt x="89979" y="22504"/>
                  </a:lnTo>
                  <a:lnTo>
                    <a:pt x="95719" y="23444"/>
                  </a:lnTo>
                  <a:lnTo>
                    <a:pt x="101460" y="23444"/>
                  </a:lnTo>
                  <a:lnTo>
                    <a:pt x="102425" y="24384"/>
                  </a:lnTo>
                  <a:lnTo>
                    <a:pt x="104343" y="24384"/>
                  </a:lnTo>
                  <a:lnTo>
                    <a:pt x="104343" y="25323"/>
                  </a:lnTo>
                  <a:lnTo>
                    <a:pt x="103378" y="27203"/>
                  </a:lnTo>
                  <a:lnTo>
                    <a:pt x="93802" y="36576"/>
                  </a:lnTo>
                  <a:lnTo>
                    <a:pt x="84239" y="42202"/>
                  </a:lnTo>
                  <a:lnTo>
                    <a:pt x="80403" y="45021"/>
                  </a:lnTo>
                  <a:lnTo>
                    <a:pt x="71793" y="50647"/>
                  </a:lnTo>
                  <a:lnTo>
                    <a:pt x="58394" y="57213"/>
                  </a:lnTo>
                  <a:lnTo>
                    <a:pt x="52641" y="59080"/>
                  </a:lnTo>
                  <a:lnTo>
                    <a:pt x="49771" y="60960"/>
                  </a:lnTo>
                  <a:lnTo>
                    <a:pt x="52641" y="60960"/>
                  </a:lnTo>
                  <a:lnTo>
                    <a:pt x="53606" y="60020"/>
                  </a:lnTo>
                  <a:lnTo>
                    <a:pt x="56476" y="60020"/>
                  </a:lnTo>
                  <a:lnTo>
                    <a:pt x="59347" y="59080"/>
                  </a:lnTo>
                  <a:lnTo>
                    <a:pt x="65087" y="58140"/>
                  </a:lnTo>
                  <a:lnTo>
                    <a:pt x="73710" y="55333"/>
                  </a:lnTo>
                  <a:lnTo>
                    <a:pt x="88061" y="49707"/>
                  </a:lnTo>
                  <a:lnTo>
                    <a:pt x="93802" y="47828"/>
                  </a:lnTo>
                  <a:lnTo>
                    <a:pt x="99555" y="44081"/>
                  </a:lnTo>
                  <a:lnTo>
                    <a:pt x="101460" y="42202"/>
                  </a:lnTo>
                  <a:lnTo>
                    <a:pt x="107213" y="38455"/>
                  </a:lnTo>
                  <a:lnTo>
                    <a:pt x="108165" y="37515"/>
                  </a:lnTo>
                  <a:lnTo>
                    <a:pt x="110083" y="36576"/>
                  </a:lnTo>
                  <a:lnTo>
                    <a:pt x="111036" y="34696"/>
                  </a:lnTo>
                  <a:lnTo>
                    <a:pt x="113906" y="31889"/>
                  </a:lnTo>
                  <a:lnTo>
                    <a:pt x="114871" y="29070"/>
                  </a:lnTo>
                  <a:lnTo>
                    <a:pt x="114871" y="28130"/>
                  </a:lnTo>
                  <a:lnTo>
                    <a:pt x="115824" y="27203"/>
                  </a:lnTo>
                  <a:lnTo>
                    <a:pt x="115824" y="22504"/>
                  </a:lnTo>
                  <a:close/>
                </a:path>
                <a:path w="116204" h="60960">
                  <a:moveTo>
                    <a:pt x="29679" y="0"/>
                  </a:moveTo>
                  <a:lnTo>
                    <a:pt x="28714" y="0"/>
                  </a:lnTo>
                  <a:lnTo>
                    <a:pt x="26796" y="939"/>
                  </a:lnTo>
                  <a:lnTo>
                    <a:pt x="25844" y="1879"/>
                  </a:lnTo>
                  <a:lnTo>
                    <a:pt x="22974" y="2819"/>
                  </a:lnTo>
                  <a:lnTo>
                    <a:pt x="21056" y="4686"/>
                  </a:lnTo>
                  <a:lnTo>
                    <a:pt x="18186" y="5626"/>
                  </a:lnTo>
                  <a:lnTo>
                    <a:pt x="14363" y="7505"/>
                  </a:lnTo>
                  <a:lnTo>
                    <a:pt x="11480" y="10312"/>
                  </a:lnTo>
                  <a:lnTo>
                    <a:pt x="9575" y="11252"/>
                  </a:lnTo>
                  <a:lnTo>
                    <a:pt x="7658" y="13131"/>
                  </a:lnTo>
                  <a:lnTo>
                    <a:pt x="5740" y="14071"/>
                  </a:lnTo>
                  <a:lnTo>
                    <a:pt x="2870" y="16878"/>
                  </a:lnTo>
                  <a:lnTo>
                    <a:pt x="1917" y="18757"/>
                  </a:lnTo>
                  <a:lnTo>
                    <a:pt x="952" y="19697"/>
                  </a:lnTo>
                  <a:lnTo>
                    <a:pt x="0" y="21564"/>
                  </a:lnTo>
                  <a:lnTo>
                    <a:pt x="0" y="27203"/>
                  </a:lnTo>
                  <a:lnTo>
                    <a:pt x="1917" y="29070"/>
                  </a:lnTo>
                  <a:lnTo>
                    <a:pt x="4787" y="30949"/>
                  </a:lnTo>
                  <a:lnTo>
                    <a:pt x="6705" y="30949"/>
                  </a:lnTo>
                  <a:lnTo>
                    <a:pt x="7658" y="31889"/>
                  </a:lnTo>
                  <a:lnTo>
                    <a:pt x="11480" y="32829"/>
                  </a:lnTo>
                  <a:lnTo>
                    <a:pt x="23926" y="32829"/>
                  </a:lnTo>
                  <a:lnTo>
                    <a:pt x="50736" y="29070"/>
                  </a:lnTo>
                  <a:lnTo>
                    <a:pt x="56476" y="27203"/>
                  </a:lnTo>
                  <a:lnTo>
                    <a:pt x="83278" y="23444"/>
                  </a:lnTo>
                  <a:lnTo>
                    <a:pt x="7658" y="23444"/>
                  </a:lnTo>
                  <a:lnTo>
                    <a:pt x="7658" y="21564"/>
                  </a:lnTo>
                  <a:lnTo>
                    <a:pt x="8610" y="21564"/>
                  </a:lnTo>
                  <a:lnTo>
                    <a:pt x="8610" y="20637"/>
                  </a:lnTo>
                  <a:lnTo>
                    <a:pt x="10528" y="18757"/>
                  </a:lnTo>
                  <a:lnTo>
                    <a:pt x="11480" y="16878"/>
                  </a:lnTo>
                  <a:lnTo>
                    <a:pt x="26796" y="1879"/>
                  </a:lnTo>
                  <a:lnTo>
                    <a:pt x="29679" y="0"/>
                  </a:lnTo>
                  <a:close/>
                </a:path>
                <a:path w="116204" h="60960">
                  <a:moveTo>
                    <a:pt x="96685" y="10312"/>
                  </a:moveTo>
                  <a:lnTo>
                    <a:pt x="82321" y="10312"/>
                  </a:lnTo>
                  <a:lnTo>
                    <a:pt x="74663" y="11252"/>
                  </a:lnTo>
                  <a:lnTo>
                    <a:pt x="67957" y="12192"/>
                  </a:lnTo>
                  <a:lnTo>
                    <a:pt x="61264" y="14071"/>
                  </a:lnTo>
                  <a:lnTo>
                    <a:pt x="54559" y="15011"/>
                  </a:lnTo>
                  <a:lnTo>
                    <a:pt x="50736" y="15938"/>
                  </a:lnTo>
                  <a:lnTo>
                    <a:pt x="47866" y="16878"/>
                  </a:lnTo>
                  <a:lnTo>
                    <a:pt x="44030" y="17818"/>
                  </a:lnTo>
                  <a:lnTo>
                    <a:pt x="41160" y="18757"/>
                  </a:lnTo>
                  <a:lnTo>
                    <a:pt x="38290" y="18757"/>
                  </a:lnTo>
                  <a:lnTo>
                    <a:pt x="34455" y="19697"/>
                  </a:lnTo>
                  <a:lnTo>
                    <a:pt x="28714" y="21564"/>
                  </a:lnTo>
                  <a:lnTo>
                    <a:pt x="17233" y="23444"/>
                  </a:lnTo>
                  <a:lnTo>
                    <a:pt x="83278" y="23444"/>
                  </a:lnTo>
                  <a:lnTo>
                    <a:pt x="89979" y="22504"/>
                  </a:lnTo>
                  <a:lnTo>
                    <a:pt x="115824" y="22504"/>
                  </a:lnTo>
                  <a:lnTo>
                    <a:pt x="114871" y="20637"/>
                  </a:lnTo>
                  <a:lnTo>
                    <a:pt x="114871" y="18757"/>
                  </a:lnTo>
                  <a:lnTo>
                    <a:pt x="112953" y="16878"/>
                  </a:lnTo>
                  <a:lnTo>
                    <a:pt x="112001" y="15011"/>
                  </a:lnTo>
                  <a:lnTo>
                    <a:pt x="110083" y="15011"/>
                  </a:lnTo>
                  <a:lnTo>
                    <a:pt x="109118" y="14071"/>
                  </a:lnTo>
                  <a:lnTo>
                    <a:pt x="105295" y="11252"/>
                  </a:lnTo>
                  <a:lnTo>
                    <a:pt x="100507" y="11252"/>
                  </a:lnTo>
                  <a:lnTo>
                    <a:pt x="96685" y="10312"/>
                  </a:lnTo>
                  <a:close/>
                </a:path>
              </a:pathLst>
            </a:custGeom>
            <a:solidFill>
              <a:srgbClr val="005CCA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10155" y="6144767"/>
              <a:ext cx="295656" cy="2712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3544" y="6231635"/>
              <a:ext cx="79375" cy="17145"/>
            </a:xfrm>
            <a:custGeom>
              <a:avLst/>
              <a:gdLst/>
              <a:ahLst/>
              <a:cxnLst/>
              <a:rect l="l" t="t" r="r" b="b"/>
              <a:pathLst>
                <a:path w="79375" h="17145">
                  <a:moveTo>
                    <a:pt x="79247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79247" y="16763"/>
                  </a:lnTo>
                  <a:lnTo>
                    <a:pt x="79247" y="0"/>
                  </a:lnTo>
                  <a:close/>
                </a:path>
              </a:pathLst>
            </a:custGeom>
            <a:solidFill>
              <a:srgbClr val="00AF50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3544" y="6269735"/>
              <a:ext cx="190500" cy="225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4296" y="6144767"/>
              <a:ext cx="243840" cy="287020"/>
            </a:xfrm>
            <a:custGeom>
              <a:avLst/>
              <a:gdLst/>
              <a:ahLst/>
              <a:cxnLst/>
              <a:rect l="l" t="t" r="r" b="b"/>
              <a:pathLst>
                <a:path w="243840" h="287020">
                  <a:moveTo>
                    <a:pt x="198970" y="0"/>
                  </a:moveTo>
                  <a:lnTo>
                    <a:pt x="7797" y="0"/>
                  </a:lnTo>
                  <a:lnTo>
                    <a:pt x="0" y="7823"/>
                  </a:lnTo>
                  <a:lnTo>
                    <a:pt x="0" y="243484"/>
                  </a:lnTo>
                  <a:lnTo>
                    <a:pt x="7797" y="251307"/>
                  </a:lnTo>
                  <a:lnTo>
                    <a:pt x="37058" y="251307"/>
                  </a:lnTo>
                  <a:lnTo>
                    <a:pt x="37058" y="278688"/>
                  </a:lnTo>
                  <a:lnTo>
                    <a:pt x="44869" y="286511"/>
                  </a:lnTo>
                  <a:lnTo>
                    <a:pt x="162890" y="286511"/>
                  </a:lnTo>
                  <a:lnTo>
                    <a:pt x="160934" y="280644"/>
                  </a:lnTo>
                  <a:lnTo>
                    <a:pt x="159956" y="274777"/>
                  </a:lnTo>
                  <a:lnTo>
                    <a:pt x="159956" y="267931"/>
                  </a:lnTo>
                  <a:lnTo>
                    <a:pt x="55600" y="267931"/>
                  </a:lnTo>
                  <a:lnTo>
                    <a:pt x="55600" y="53784"/>
                  </a:lnTo>
                  <a:lnTo>
                    <a:pt x="243840" y="53784"/>
                  </a:lnTo>
                  <a:lnTo>
                    <a:pt x="243840" y="43027"/>
                  </a:lnTo>
                  <a:lnTo>
                    <a:pt x="237007" y="35204"/>
                  </a:lnTo>
                  <a:lnTo>
                    <a:pt x="206781" y="35204"/>
                  </a:lnTo>
                  <a:lnTo>
                    <a:pt x="206781" y="7823"/>
                  </a:lnTo>
                  <a:lnTo>
                    <a:pt x="198970" y="0"/>
                  </a:lnTo>
                  <a:close/>
                </a:path>
                <a:path w="243840" h="287020">
                  <a:moveTo>
                    <a:pt x="243840" y="53784"/>
                  </a:moveTo>
                  <a:lnTo>
                    <a:pt x="226288" y="53784"/>
                  </a:lnTo>
                  <a:lnTo>
                    <a:pt x="226288" y="210235"/>
                  </a:lnTo>
                  <a:lnTo>
                    <a:pt x="232130" y="210235"/>
                  </a:lnTo>
                  <a:lnTo>
                    <a:pt x="238963" y="212191"/>
                  </a:lnTo>
                  <a:lnTo>
                    <a:pt x="243840" y="215125"/>
                  </a:lnTo>
                  <a:lnTo>
                    <a:pt x="243840" y="53784"/>
                  </a:lnTo>
                  <a:close/>
                </a:path>
              </a:pathLst>
            </a:custGeom>
            <a:solidFill>
              <a:srgbClr val="00AF50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1891" y="5591555"/>
              <a:ext cx="340360" cy="256540"/>
            </a:xfrm>
            <a:custGeom>
              <a:avLst/>
              <a:gdLst/>
              <a:ahLst/>
              <a:cxnLst/>
              <a:rect l="l" t="t" r="r" b="b"/>
              <a:pathLst>
                <a:path w="340360" h="256539">
                  <a:moveTo>
                    <a:pt x="339852" y="239509"/>
                  </a:moveTo>
                  <a:lnTo>
                    <a:pt x="0" y="239509"/>
                  </a:lnTo>
                  <a:lnTo>
                    <a:pt x="0" y="256032"/>
                  </a:lnTo>
                  <a:lnTo>
                    <a:pt x="339852" y="256032"/>
                  </a:lnTo>
                  <a:lnTo>
                    <a:pt x="339852" y="239509"/>
                  </a:lnTo>
                  <a:close/>
                </a:path>
                <a:path w="340360" h="256539">
                  <a:moveTo>
                    <a:pt x="169926" y="0"/>
                  </a:moveTo>
                  <a:lnTo>
                    <a:pt x="106172" y="63715"/>
                  </a:lnTo>
                  <a:lnTo>
                    <a:pt x="17653" y="63715"/>
                  </a:lnTo>
                  <a:lnTo>
                    <a:pt x="17653" y="239509"/>
                  </a:lnTo>
                  <a:lnTo>
                    <a:pt x="126238" y="239509"/>
                  </a:lnTo>
                  <a:lnTo>
                    <a:pt x="126238" y="201752"/>
                  </a:lnTo>
                  <a:lnTo>
                    <a:pt x="43688" y="201752"/>
                  </a:lnTo>
                  <a:lnTo>
                    <a:pt x="43688" y="169900"/>
                  </a:lnTo>
                  <a:lnTo>
                    <a:pt x="126238" y="169900"/>
                  </a:lnTo>
                  <a:lnTo>
                    <a:pt x="126238" y="151028"/>
                  </a:lnTo>
                  <a:lnTo>
                    <a:pt x="322199" y="151028"/>
                  </a:lnTo>
                  <a:lnTo>
                    <a:pt x="322199" y="145122"/>
                  </a:lnTo>
                  <a:lnTo>
                    <a:pt x="43688" y="145122"/>
                  </a:lnTo>
                  <a:lnTo>
                    <a:pt x="43688" y="113271"/>
                  </a:lnTo>
                  <a:lnTo>
                    <a:pt x="322199" y="113271"/>
                  </a:lnTo>
                  <a:lnTo>
                    <a:pt x="322199" y="90843"/>
                  </a:lnTo>
                  <a:lnTo>
                    <a:pt x="169926" y="90843"/>
                  </a:lnTo>
                  <a:lnTo>
                    <a:pt x="161629" y="89184"/>
                  </a:lnTo>
                  <a:lnTo>
                    <a:pt x="154892" y="84650"/>
                  </a:lnTo>
                  <a:lnTo>
                    <a:pt x="150369" y="77903"/>
                  </a:lnTo>
                  <a:lnTo>
                    <a:pt x="148717" y="69608"/>
                  </a:lnTo>
                  <a:lnTo>
                    <a:pt x="150369" y="61313"/>
                  </a:lnTo>
                  <a:lnTo>
                    <a:pt x="154892" y="54567"/>
                  </a:lnTo>
                  <a:lnTo>
                    <a:pt x="161629" y="50033"/>
                  </a:lnTo>
                  <a:lnTo>
                    <a:pt x="169926" y="48374"/>
                  </a:lnTo>
                  <a:lnTo>
                    <a:pt x="218329" y="48374"/>
                  </a:lnTo>
                  <a:lnTo>
                    <a:pt x="169926" y="0"/>
                  </a:lnTo>
                  <a:close/>
                </a:path>
                <a:path w="340360" h="256539">
                  <a:moveTo>
                    <a:pt x="172339" y="151028"/>
                  </a:moveTo>
                  <a:lnTo>
                    <a:pt x="167513" y="151028"/>
                  </a:lnTo>
                  <a:lnTo>
                    <a:pt x="167513" y="239509"/>
                  </a:lnTo>
                  <a:lnTo>
                    <a:pt x="172339" y="239509"/>
                  </a:lnTo>
                  <a:lnTo>
                    <a:pt x="172339" y="151028"/>
                  </a:lnTo>
                  <a:close/>
                </a:path>
                <a:path w="340360" h="256539">
                  <a:moveTo>
                    <a:pt x="322199" y="151028"/>
                  </a:moveTo>
                  <a:lnTo>
                    <a:pt x="213614" y="151028"/>
                  </a:lnTo>
                  <a:lnTo>
                    <a:pt x="213614" y="239509"/>
                  </a:lnTo>
                  <a:lnTo>
                    <a:pt x="322199" y="239509"/>
                  </a:lnTo>
                  <a:lnTo>
                    <a:pt x="322199" y="201752"/>
                  </a:lnTo>
                  <a:lnTo>
                    <a:pt x="265557" y="201752"/>
                  </a:lnTo>
                  <a:lnTo>
                    <a:pt x="265557" y="169900"/>
                  </a:lnTo>
                  <a:lnTo>
                    <a:pt x="322199" y="169900"/>
                  </a:lnTo>
                  <a:lnTo>
                    <a:pt x="322199" y="151028"/>
                  </a:lnTo>
                  <a:close/>
                </a:path>
                <a:path w="340360" h="256539">
                  <a:moveTo>
                    <a:pt x="126238" y="169900"/>
                  </a:moveTo>
                  <a:lnTo>
                    <a:pt x="76708" y="169900"/>
                  </a:lnTo>
                  <a:lnTo>
                    <a:pt x="76708" y="201752"/>
                  </a:lnTo>
                  <a:lnTo>
                    <a:pt x="126238" y="201752"/>
                  </a:lnTo>
                  <a:lnTo>
                    <a:pt x="126238" y="169900"/>
                  </a:lnTo>
                  <a:close/>
                </a:path>
                <a:path w="340360" h="256539">
                  <a:moveTo>
                    <a:pt x="322199" y="169900"/>
                  </a:moveTo>
                  <a:lnTo>
                    <a:pt x="297307" y="169900"/>
                  </a:lnTo>
                  <a:lnTo>
                    <a:pt x="297307" y="201752"/>
                  </a:lnTo>
                  <a:lnTo>
                    <a:pt x="322199" y="201752"/>
                  </a:lnTo>
                  <a:lnTo>
                    <a:pt x="322199" y="169900"/>
                  </a:lnTo>
                  <a:close/>
                </a:path>
                <a:path w="340360" h="256539">
                  <a:moveTo>
                    <a:pt x="265557" y="113271"/>
                  </a:moveTo>
                  <a:lnTo>
                    <a:pt x="76708" y="113271"/>
                  </a:lnTo>
                  <a:lnTo>
                    <a:pt x="76708" y="145122"/>
                  </a:lnTo>
                  <a:lnTo>
                    <a:pt x="265557" y="145122"/>
                  </a:lnTo>
                  <a:lnTo>
                    <a:pt x="265557" y="113271"/>
                  </a:lnTo>
                  <a:close/>
                </a:path>
                <a:path w="340360" h="256539">
                  <a:moveTo>
                    <a:pt x="322199" y="113271"/>
                  </a:moveTo>
                  <a:lnTo>
                    <a:pt x="297307" y="113271"/>
                  </a:lnTo>
                  <a:lnTo>
                    <a:pt x="297307" y="145122"/>
                  </a:lnTo>
                  <a:lnTo>
                    <a:pt x="322199" y="145122"/>
                  </a:lnTo>
                  <a:lnTo>
                    <a:pt x="322199" y="113271"/>
                  </a:lnTo>
                  <a:close/>
                </a:path>
                <a:path w="340360" h="256539">
                  <a:moveTo>
                    <a:pt x="218329" y="48374"/>
                  </a:moveTo>
                  <a:lnTo>
                    <a:pt x="169926" y="48374"/>
                  </a:lnTo>
                  <a:lnTo>
                    <a:pt x="178222" y="50033"/>
                  </a:lnTo>
                  <a:lnTo>
                    <a:pt x="184959" y="54567"/>
                  </a:lnTo>
                  <a:lnTo>
                    <a:pt x="189482" y="61313"/>
                  </a:lnTo>
                  <a:lnTo>
                    <a:pt x="191135" y="69608"/>
                  </a:lnTo>
                  <a:lnTo>
                    <a:pt x="189482" y="77903"/>
                  </a:lnTo>
                  <a:lnTo>
                    <a:pt x="184959" y="84650"/>
                  </a:lnTo>
                  <a:lnTo>
                    <a:pt x="178222" y="89184"/>
                  </a:lnTo>
                  <a:lnTo>
                    <a:pt x="169926" y="90843"/>
                  </a:lnTo>
                  <a:lnTo>
                    <a:pt x="322199" y="90843"/>
                  </a:lnTo>
                  <a:lnTo>
                    <a:pt x="322199" y="63715"/>
                  </a:lnTo>
                  <a:lnTo>
                    <a:pt x="233680" y="63715"/>
                  </a:lnTo>
                  <a:lnTo>
                    <a:pt x="218329" y="48374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92580" y="5436108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843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04772" y="5439155"/>
              <a:ext cx="76200" cy="79375"/>
            </a:xfrm>
            <a:custGeom>
              <a:avLst/>
              <a:gdLst/>
              <a:ahLst/>
              <a:cxnLst/>
              <a:rect l="l" t="t" r="r" b="b"/>
              <a:pathLst>
                <a:path w="76200" h="79375">
                  <a:moveTo>
                    <a:pt x="0" y="0"/>
                  </a:moveTo>
                  <a:lnTo>
                    <a:pt x="0" y="79248"/>
                  </a:lnTo>
                  <a:lnTo>
                    <a:pt x="76200" y="39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865" y="749808"/>
              <a:ext cx="1054747" cy="2169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9994" y="748283"/>
              <a:ext cx="1041273" cy="2184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9707" y="442341"/>
              <a:ext cx="903820" cy="1697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11427" y="414019"/>
              <a:ext cx="1290700" cy="2153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12108" y="1578863"/>
              <a:ext cx="4234180" cy="2222500"/>
            </a:xfrm>
            <a:custGeom>
              <a:avLst/>
              <a:gdLst/>
              <a:ahLst/>
              <a:cxnLst/>
              <a:rect l="l" t="t" r="r" b="b"/>
              <a:pathLst>
                <a:path w="4234180" h="2222500">
                  <a:moveTo>
                    <a:pt x="0" y="0"/>
                  </a:moveTo>
                  <a:lnTo>
                    <a:pt x="4233798" y="0"/>
                  </a:lnTo>
                </a:path>
                <a:path w="4234180" h="2222500">
                  <a:moveTo>
                    <a:pt x="0" y="1146048"/>
                  </a:moveTo>
                  <a:lnTo>
                    <a:pt x="4233798" y="1146048"/>
                  </a:lnTo>
                </a:path>
                <a:path w="4234180" h="2222500">
                  <a:moveTo>
                    <a:pt x="0" y="2221992"/>
                  </a:moveTo>
                  <a:lnTo>
                    <a:pt x="4233798" y="2221992"/>
                  </a:lnTo>
                </a:path>
              </a:pathLst>
            </a:custGeom>
            <a:ln w="1524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55923" y="387858"/>
              <a:ext cx="226949" cy="24561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64433" y="1597025"/>
              <a:ext cx="241680" cy="2456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67277" y="399034"/>
              <a:ext cx="541147" cy="2071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60315" y="364490"/>
              <a:ext cx="477520" cy="26276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77028" y="364490"/>
              <a:ext cx="510159" cy="25895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67403" y="3265170"/>
              <a:ext cx="1043940" cy="26454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13197" y="3263391"/>
              <a:ext cx="1833879" cy="2663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64686" y="3252851"/>
              <a:ext cx="238887" cy="24574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19195" y="3842423"/>
              <a:ext cx="69716" cy="2485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93820" y="3708146"/>
              <a:ext cx="434720" cy="23964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72609" y="3708146"/>
              <a:ext cx="519049" cy="25882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11597" y="3708146"/>
              <a:ext cx="562228" cy="2476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00115" y="3742563"/>
              <a:ext cx="69723" cy="2244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63057" y="3717035"/>
              <a:ext cx="464819" cy="23075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36208" y="3708146"/>
              <a:ext cx="450976" cy="23964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780148" y="3708146"/>
              <a:ext cx="471931" cy="23964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19195" y="4248187"/>
              <a:ext cx="69716" cy="2485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21122" y="4110482"/>
              <a:ext cx="1665731" cy="24307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84548" y="4112133"/>
              <a:ext cx="949451" cy="24142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91756" y="4113784"/>
              <a:ext cx="718312" cy="23977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67403" y="1586230"/>
              <a:ext cx="1043940" cy="26454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489443" y="4113784"/>
              <a:ext cx="959738" cy="23977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19547" y="1584452"/>
              <a:ext cx="1827529" cy="26631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73221" y="2179104"/>
              <a:ext cx="69716" cy="24853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47846" y="2044700"/>
              <a:ext cx="434720" cy="23977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326635" y="2044700"/>
              <a:ext cx="519049" cy="25882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65751" y="2044700"/>
              <a:ext cx="562101" cy="24765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454141" y="2079117"/>
              <a:ext cx="69723" cy="2244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17209" y="2053717"/>
              <a:ext cx="464692" cy="23075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90234" y="2044700"/>
              <a:ext cx="450976" cy="23977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734302" y="2044700"/>
              <a:ext cx="471804" cy="2397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73221" y="2585250"/>
              <a:ext cx="69716" cy="24853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38702" y="2449195"/>
              <a:ext cx="949325" cy="24142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81117" y="2447544"/>
              <a:ext cx="1659763" cy="243077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45909" y="2450973"/>
              <a:ext cx="718185" cy="23964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43469" y="2450973"/>
              <a:ext cx="959738" cy="23964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70427" y="974255"/>
              <a:ext cx="69716" cy="24853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44925" y="839850"/>
              <a:ext cx="434721" cy="239775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395089" y="848867"/>
              <a:ext cx="464820" cy="230759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54396" y="839850"/>
              <a:ext cx="447928" cy="239775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11165" y="839850"/>
              <a:ext cx="472821" cy="231394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67425" y="839850"/>
              <a:ext cx="446913" cy="23977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826" y="281381"/>
            <a:ext cx="4200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90" dirty="0">
                <a:solidFill>
                  <a:srgbClr val="FFFFFF"/>
                </a:solidFill>
              </a:rPr>
              <a:t>수능최저학력기준 </a:t>
            </a:r>
            <a:r>
              <a:rPr sz="2800" spc="-105" dirty="0">
                <a:solidFill>
                  <a:srgbClr val="FFFFFF"/>
                </a:solidFill>
              </a:rPr>
              <a:t>반영</a:t>
            </a:r>
            <a:r>
              <a:rPr sz="2800" spc="-585" dirty="0">
                <a:solidFill>
                  <a:srgbClr val="FFFFFF"/>
                </a:solidFill>
              </a:rPr>
              <a:t> </a:t>
            </a:r>
            <a:r>
              <a:rPr sz="2800" spc="-215" dirty="0">
                <a:solidFill>
                  <a:srgbClr val="FFFFFF"/>
                </a:solidFill>
              </a:rPr>
              <a:t>대학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0" y="967735"/>
            <a:ext cx="9143999" cy="3811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1671" y="973963"/>
          <a:ext cx="9143364" cy="371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319"/>
                <a:gridCol w="1160145"/>
                <a:gridCol w="6946900"/>
              </a:tblGrid>
              <a:tr h="595883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모집시기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605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대학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6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수능최저학력기준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605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155867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서울시립대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85800" marR="594995" indent="-556260">
                        <a:lnSpc>
                          <a:spcPct val="150100"/>
                        </a:lnSpc>
                      </a:pP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인문</a:t>
                      </a:r>
                      <a:r>
                        <a:rPr sz="14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:</a:t>
                      </a:r>
                      <a:r>
                        <a:rPr sz="1400" b="1" spc="-1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5" dirty="0">
                          <a:latin typeface="Malgun Gothic"/>
                          <a:cs typeface="Malgun Gothic"/>
                        </a:rPr>
                        <a:t>국어,</a:t>
                      </a:r>
                      <a:r>
                        <a:rPr sz="1400" b="1" spc="-1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45" dirty="0">
                          <a:latin typeface="Malgun Gothic"/>
                          <a:cs typeface="Malgun Gothic"/>
                        </a:rPr>
                        <a:t>수학(가/나),</a:t>
                      </a:r>
                      <a:r>
                        <a:rPr sz="1400" b="1" spc="-1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5" dirty="0">
                          <a:latin typeface="Malgun Gothic"/>
                          <a:cs typeface="Malgun Gothic"/>
                        </a:rPr>
                        <a:t>영어,</a:t>
                      </a:r>
                      <a:r>
                        <a:rPr sz="1400" b="1" spc="-1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45" dirty="0">
                          <a:latin typeface="Malgun Gothic"/>
                          <a:cs typeface="Malgun Gothic"/>
                        </a:rPr>
                        <a:t>사회/과학/직업</a:t>
                      </a:r>
                      <a:r>
                        <a:rPr sz="1400" b="1" spc="-4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(상위</a:t>
                      </a:r>
                      <a:r>
                        <a:rPr sz="1400" b="1" spc="-14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1과목)</a:t>
                      </a:r>
                      <a:r>
                        <a:rPr sz="1400" b="1" spc="-13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중</a:t>
                      </a:r>
                      <a:r>
                        <a:rPr sz="14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3개</a:t>
                      </a:r>
                      <a:r>
                        <a:rPr sz="1400" b="1" spc="-1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영역</a:t>
                      </a:r>
                      <a:r>
                        <a:rPr sz="14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0" dirty="0">
                          <a:latin typeface="Malgun Gothic"/>
                          <a:cs typeface="Malgun Gothic"/>
                        </a:rPr>
                        <a:t>등급의</a:t>
                      </a:r>
                      <a:r>
                        <a:rPr sz="14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합  7</a:t>
                      </a:r>
                      <a:r>
                        <a:rPr sz="14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이내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자연</a:t>
                      </a:r>
                      <a:r>
                        <a:rPr sz="14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:</a:t>
                      </a:r>
                      <a:r>
                        <a:rPr sz="1400" b="1" spc="-1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5" dirty="0">
                          <a:latin typeface="Malgun Gothic"/>
                          <a:cs typeface="Malgun Gothic"/>
                        </a:rPr>
                        <a:t>국어,</a:t>
                      </a:r>
                      <a:r>
                        <a:rPr sz="1400" b="1" spc="-1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수학</a:t>
                      </a:r>
                      <a:r>
                        <a:rPr sz="14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가,</a:t>
                      </a:r>
                      <a:r>
                        <a:rPr sz="1400" b="1" spc="-1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5" dirty="0">
                          <a:latin typeface="Malgun Gothic"/>
                          <a:cs typeface="Malgun Gothic"/>
                        </a:rPr>
                        <a:t>영어,</a:t>
                      </a:r>
                      <a:r>
                        <a:rPr sz="1400" b="1" spc="-1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45" dirty="0">
                          <a:latin typeface="Malgun Gothic"/>
                          <a:cs typeface="Malgun Gothic"/>
                        </a:rPr>
                        <a:t>과학/직업</a:t>
                      </a:r>
                      <a:r>
                        <a:rPr sz="1400" b="1" spc="-4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(상위</a:t>
                      </a:r>
                      <a:r>
                        <a:rPr sz="1400" b="1" spc="-14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1과목)</a:t>
                      </a:r>
                      <a:r>
                        <a:rPr sz="1400" b="1" spc="-12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중</a:t>
                      </a:r>
                      <a:r>
                        <a:rPr sz="1400" b="1" spc="-1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3개</a:t>
                      </a:r>
                      <a:r>
                        <a:rPr sz="14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영역</a:t>
                      </a:r>
                      <a:r>
                        <a:rPr sz="14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0" dirty="0">
                          <a:latin typeface="Malgun Gothic"/>
                          <a:cs typeface="Malgun Gothic"/>
                        </a:rPr>
                        <a:t>등급의</a:t>
                      </a:r>
                      <a:r>
                        <a:rPr sz="14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합</a:t>
                      </a:r>
                      <a:r>
                        <a:rPr sz="14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8</a:t>
                      </a:r>
                      <a:r>
                        <a:rPr sz="14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이내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87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한국항공대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8175" marR="955675" indent="-509270">
                        <a:lnSpc>
                          <a:spcPct val="150000"/>
                        </a:lnSpc>
                      </a:pP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공학</a:t>
                      </a:r>
                      <a:r>
                        <a:rPr sz="1400" b="1" spc="-1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:</a:t>
                      </a:r>
                      <a:r>
                        <a:rPr sz="14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2개</a:t>
                      </a:r>
                      <a:r>
                        <a:rPr sz="1400" b="1" spc="-1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영역</a:t>
                      </a:r>
                      <a:r>
                        <a:rPr sz="1400" b="1" spc="-114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합</a:t>
                      </a:r>
                      <a:r>
                        <a:rPr sz="1400" b="1" spc="-114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0" dirty="0">
                          <a:latin typeface="Malgun Gothic"/>
                          <a:cs typeface="Malgun Gothic"/>
                        </a:rPr>
                        <a:t>6등급</a:t>
                      </a:r>
                      <a:r>
                        <a:rPr sz="1400" b="1" spc="-1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40" dirty="0">
                          <a:latin typeface="Malgun Gothic"/>
                          <a:cs typeface="Malgun Gothic"/>
                        </a:rPr>
                        <a:t>이내(항공우주</a:t>
                      </a:r>
                      <a:r>
                        <a:rPr sz="1400" b="1" spc="-14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00" b="1" spc="-114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40" dirty="0">
                          <a:latin typeface="Malgun Gothic"/>
                          <a:cs typeface="Malgun Gothic"/>
                        </a:rPr>
                        <a:t>기계공학부,</a:t>
                      </a:r>
                      <a:r>
                        <a:rPr sz="1400" b="1" spc="-14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45" dirty="0">
                          <a:latin typeface="Malgun Gothic"/>
                          <a:cs typeface="Malgun Gothic"/>
                        </a:rPr>
                        <a:t>항공전자정보공학부,  항공재료공학과</a:t>
                      </a:r>
                      <a:r>
                        <a:rPr sz="1400" b="1" spc="-4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) </a:t>
                      </a:r>
                      <a:r>
                        <a:rPr sz="1400" b="1" spc="-4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(탐구영역은 </a:t>
                      </a:r>
                      <a:r>
                        <a:rPr sz="1400" b="1" spc="-3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1과목</a:t>
                      </a:r>
                      <a:r>
                        <a:rPr sz="1400" b="1" spc="-32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반영)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b="1" spc="-25" dirty="0">
                          <a:latin typeface="Malgun Gothic"/>
                          <a:cs typeface="Malgun Gothic"/>
                        </a:rPr>
                        <a:t>사회</a:t>
                      </a:r>
                      <a:r>
                        <a:rPr sz="1400" b="1" spc="-1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:</a:t>
                      </a:r>
                      <a:r>
                        <a:rPr sz="1400" b="1" spc="-1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45" dirty="0">
                          <a:latin typeface="Malgun Gothic"/>
                          <a:cs typeface="Malgun Gothic"/>
                        </a:rPr>
                        <a:t>2개</a:t>
                      </a:r>
                      <a:r>
                        <a:rPr sz="1400" b="1" spc="-2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영역</a:t>
                      </a:r>
                      <a:r>
                        <a:rPr sz="1400" b="1" spc="-2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dirty="0">
                          <a:latin typeface="Malgun Gothic"/>
                          <a:cs typeface="Malgun Gothic"/>
                        </a:rPr>
                        <a:t>합</a:t>
                      </a:r>
                      <a:r>
                        <a:rPr sz="1400" b="1" spc="-21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65" dirty="0">
                          <a:latin typeface="Malgun Gothic"/>
                          <a:cs typeface="Malgun Gothic"/>
                        </a:rPr>
                        <a:t>5등급</a:t>
                      </a:r>
                      <a:r>
                        <a:rPr sz="1400" b="1" spc="-21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90" dirty="0">
                          <a:latin typeface="Malgun Gothic"/>
                          <a:cs typeface="Malgun Gothic"/>
                        </a:rPr>
                        <a:t>이내(경영학부,</a:t>
                      </a:r>
                      <a:r>
                        <a:rPr sz="1400" b="1" spc="-25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90" dirty="0">
                          <a:latin typeface="Malgun Gothic"/>
                          <a:cs typeface="Malgun Gothic"/>
                        </a:rPr>
                        <a:t>소프트웨어학과)</a:t>
                      </a:r>
                      <a:r>
                        <a:rPr sz="1400" b="1" spc="-254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8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(탐구영역은</a:t>
                      </a:r>
                      <a:r>
                        <a:rPr sz="1400" b="1" spc="-24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6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1과목</a:t>
                      </a:r>
                      <a:r>
                        <a:rPr sz="1400" b="1" spc="-229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6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반영)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6883"/>
            <a:ext cx="9144000" cy="5325110"/>
          </a:xfrm>
          <a:custGeom>
            <a:avLst/>
            <a:gdLst/>
            <a:ahLst/>
            <a:cxnLst/>
            <a:rect l="l" t="t" r="r" b="b"/>
            <a:pathLst>
              <a:path w="9144000" h="5325110">
                <a:moveTo>
                  <a:pt x="9144000" y="0"/>
                </a:moveTo>
                <a:lnTo>
                  <a:pt x="0" y="0"/>
                </a:lnTo>
                <a:lnTo>
                  <a:pt x="0" y="5324856"/>
                </a:lnTo>
                <a:lnTo>
                  <a:pt x="9144000" y="5324856"/>
                </a:lnTo>
                <a:lnTo>
                  <a:pt x="9144000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006220"/>
            <a:ext cx="1633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dirty="0">
                <a:solidFill>
                  <a:srgbClr val="FFFFFF"/>
                </a:solidFill>
              </a:rPr>
              <a:t>서류</a:t>
            </a:r>
            <a:r>
              <a:rPr sz="2000" spc="-7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100%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921001"/>
            <a:ext cx="305752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교과 100%+수능</a:t>
            </a:r>
            <a:r>
              <a:rPr sz="2000" b="1" spc="-6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최저</a:t>
            </a:r>
            <a:endParaRPr sz="20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서류 1단계+면접</a:t>
            </a:r>
            <a:r>
              <a:rPr sz="20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2단계</a:t>
            </a:r>
            <a:endParaRPr sz="20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교과</a:t>
            </a:r>
            <a:r>
              <a:rPr sz="2000" b="1" spc="-1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100%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359909"/>
            <a:ext cx="156972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서류</a:t>
            </a:r>
            <a:r>
              <a:rPr sz="2000" b="1" spc="-5" dirty="0">
                <a:solidFill>
                  <a:srgbClr val="FFFFFF"/>
                </a:solidFill>
                <a:latin typeface="Malgun Gothic"/>
                <a:cs typeface="Malgun Gothic"/>
              </a:rPr>
              <a:t>+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교과</a:t>
            </a:r>
            <a:endParaRPr sz="20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교과</a:t>
            </a:r>
            <a:r>
              <a:rPr sz="2000" b="1" spc="-5" dirty="0">
                <a:solidFill>
                  <a:srgbClr val="FFFFFF"/>
                </a:solidFill>
                <a:latin typeface="Malgun Gothic"/>
                <a:cs typeface="Malgun Gothic"/>
              </a:rPr>
              <a:t>+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면접</a:t>
            </a:r>
            <a:endParaRPr sz="20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•	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교과</a:t>
            </a:r>
            <a:r>
              <a:rPr sz="2000" b="1" spc="-5" dirty="0">
                <a:solidFill>
                  <a:srgbClr val="FFFFFF"/>
                </a:solidFill>
                <a:latin typeface="Malgun Gothic"/>
                <a:cs typeface="Malgun Gothic"/>
              </a:rPr>
              <a:t>+</a:t>
            </a:r>
            <a:r>
              <a:rPr sz="2000" b="1" dirty="0">
                <a:solidFill>
                  <a:srgbClr val="FFFFFF"/>
                </a:solidFill>
                <a:latin typeface="Malgun Gothic"/>
                <a:cs typeface="Malgun Gothic"/>
              </a:rPr>
              <a:t>실기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4344" y="976883"/>
            <a:ext cx="5552440" cy="708660"/>
          </a:xfrm>
          <a:prstGeom prst="rect">
            <a:avLst/>
          </a:prstGeom>
          <a:solidFill>
            <a:srgbClr val="232852"/>
          </a:solidFill>
          <a:ln w="12192">
            <a:solidFill>
              <a:srgbClr val="FFFF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4"/>
              </a:spcBef>
            </a:pP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가톨릭대, 강남대, 광운대, 상명대, 서강대,</a:t>
            </a:r>
            <a:r>
              <a:rPr sz="2000" b="1" spc="-12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서울</a:t>
            </a:r>
            <a:endParaRPr sz="2000">
              <a:latin typeface="Malgun Gothic"/>
              <a:cs typeface="Malgun Gothic"/>
            </a:endParaRPr>
          </a:p>
          <a:p>
            <a:pPr marL="92075">
              <a:lnSpc>
                <a:spcPct val="100000"/>
              </a:lnSpc>
            </a:pP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여대,</a:t>
            </a:r>
            <a:r>
              <a:rPr sz="2000" b="1" spc="-2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성균관대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4344" y="1863851"/>
            <a:ext cx="5552440" cy="401320"/>
          </a:xfrm>
          <a:prstGeom prst="rect">
            <a:avLst/>
          </a:prstGeom>
          <a:solidFill>
            <a:srgbClr val="232852"/>
          </a:solidFill>
          <a:ln w="12192">
            <a:solidFill>
              <a:srgbClr val="FFFF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서울시립대,</a:t>
            </a:r>
            <a:r>
              <a:rPr sz="2000" b="1" spc="-3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한국항공대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4344" y="2429255"/>
            <a:ext cx="5552440" cy="401320"/>
          </a:xfrm>
          <a:prstGeom prst="rect">
            <a:avLst/>
          </a:prstGeom>
          <a:solidFill>
            <a:srgbClr val="232852"/>
          </a:solidFill>
          <a:ln w="12192">
            <a:solidFill>
              <a:srgbClr val="FFFF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가천대, 건국대, 고려대,</a:t>
            </a:r>
            <a:r>
              <a:rPr sz="2000" b="1" spc="-7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을지대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4344" y="2994660"/>
            <a:ext cx="5552440" cy="1015365"/>
          </a:xfrm>
          <a:prstGeom prst="rect">
            <a:avLst/>
          </a:prstGeom>
          <a:solidFill>
            <a:srgbClr val="232852"/>
          </a:solidFill>
          <a:ln w="12192">
            <a:solidFill>
              <a:srgbClr val="FFFF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2075" marR="33655">
              <a:lnSpc>
                <a:spcPct val="100000"/>
              </a:lnSpc>
              <a:spcBef>
                <a:spcPts val="334"/>
              </a:spcBef>
            </a:pP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대진대, 덕성여대, 명지대, 삼육대(일반), 성결  대, 성공회대, </a:t>
            </a:r>
            <a:r>
              <a:rPr sz="2000" b="1" spc="-5" dirty="0">
                <a:solidFill>
                  <a:srgbClr val="FFFF00"/>
                </a:solidFill>
                <a:latin typeface="Malgun Gothic"/>
                <a:cs typeface="Malgun Gothic"/>
              </a:rPr>
              <a:t>수원대, </a:t>
            </a: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숙명여대, </a:t>
            </a:r>
            <a:r>
              <a:rPr sz="2000" b="1" spc="-5" dirty="0">
                <a:solidFill>
                  <a:srgbClr val="FFFF00"/>
                </a:solidFill>
                <a:latin typeface="Malgun Gothic"/>
                <a:cs typeface="Malgun Gothic"/>
              </a:rPr>
              <a:t>신경대,</a:t>
            </a:r>
            <a:r>
              <a:rPr sz="2000" b="1" spc="-6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Malgun Gothic"/>
                <a:cs typeface="Malgun Gothic"/>
              </a:rPr>
              <a:t>용인대,  </a:t>
            </a: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평택대, 한경대, 한세대, 한신대,</a:t>
            </a:r>
            <a:r>
              <a:rPr sz="2000" b="1" spc="-9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협성대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4344" y="4226052"/>
            <a:ext cx="5552440" cy="399415"/>
          </a:xfrm>
          <a:prstGeom prst="rect">
            <a:avLst/>
          </a:prstGeom>
          <a:solidFill>
            <a:srgbClr val="232852"/>
          </a:solidFill>
          <a:ln w="12192">
            <a:solidFill>
              <a:srgbClr val="FFFF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경희대,</a:t>
            </a:r>
            <a:r>
              <a:rPr sz="2000" b="1" spc="-2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한성대(일반)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4344" y="4863084"/>
            <a:ext cx="5552440" cy="401320"/>
          </a:xfrm>
          <a:prstGeom prst="rect">
            <a:avLst/>
          </a:prstGeom>
          <a:solidFill>
            <a:srgbClr val="232852"/>
          </a:solidFill>
          <a:ln w="12192">
            <a:solidFill>
              <a:srgbClr val="FFFF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신한대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4344" y="5501640"/>
            <a:ext cx="5552440" cy="401320"/>
          </a:xfrm>
          <a:prstGeom prst="rect">
            <a:avLst/>
          </a:prstGeom>
          <a:solidFill>
            <a:srgbClr val="232852"/>
          </a:solidFill>
          <a:ln w="12192">
            <a:solidFill>
              <a:srgbClr val="FFFF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경기대(수원), 삼육대,</a:t>
            </a:r>
            <a:r>
              <a:rPr sz="2000" b="1" spc="-65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FFFF00"/>
                </a:solidFill>
                <a:latin typeface="Malgun Gothic"/>
                <a:cs typeface="Malgun Gothic"/>
              </a:rPr>
              <a:t>한성대</a:t>
            </a:r>
            <a:endParaRPr sz="2000">
              <a:latin typeface="Malgun Gothic"/>
              <a:cs typeface="Malgun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45" y="370966"/>
            <a:ext cx="6976745" cy="329565"/>
            <a:chOff x="46445" y="370966"/>
            <a:chExt cx="6976745" cy="329565"/>
          </a:xfrm>
        </p:grpSpPr>
        <p:sp>
          <p:nvSpPr>
            <p:cNvPr id="14" name="object 14"/>
            <p:cNvSpPr/>
            <p:nvPr/>
          </p:nvSpPr>
          <p:spPr>
            <a:xfrm>
              <a:off x="46445" y="370966"/>
              <a:ext cx="872158" cy="3158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4681" y="617219"/>
              <a:ext cx="59423" cy="829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9769" y="375284"/>
              <a:ext cx="1176324" cy="311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03602" y="375284"/>
              <a:ext cx="1185926" cy="3102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40404" y="375284"/>
              <a:ext cx="268478" cy="3115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10990" y="370966"/>
              <a:ext cx="577596" cy="3154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13808" y="375284"/>
              <a:ext cx="884046" cy="3064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32474" y="375030"/>
              <a:ext cx="1190625" cy="31178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22781" y="352679"/>
              <a:ext cx="1183286" cy="3136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1925" y="350520"/>
              <a:ext cx="1183894" cy="3158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1505" y="399161"/>
              <a:ext cx="545592" cy="2835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8697" y="399161"/>
              <a:ext cx="739393" cy="2626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53204" y="603123"/>
              <a:ext cx="50037" cy="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85539" y="397256"/>
              <a:ext cx="1005713" cy="26454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72532" y="399161"/>
              <a:ext cx="987932" cy="2626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72097" y="399161"/>
              <a:ext cx="561721" cy="28359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47344"/>
              <a:ext cx="9143999" cy="601065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02" y="873670"/>
              <a:ext cx="9133840" cy="633730"/>
            </a:xfrm>
            <a:custGeom>
              <a:avLst/>
              <a:gdLst/>
              <a:ahLst/>
              <a:cxnLst/>
              <a:rect l="l" t="t" r="r" b="b"/>
              <a:pathLst>
                <a:path w="9133840" h="633730">
                  <a:moveTo>
                    <a:pt x="3580930" y="38"/>
                  </a:moveTo>
                  <a:lnTo>
                    <a:pt x="1913890" y="38"/>
                  </a:lnTo>
                  <a:lnTo>
                    <a:pt x="0" y="38"/>
                  </a:lnTo>
                  <a:lnTo>
                    <a:pt x="0" y="633183"/>
                  </a:lnTo>
                  <a:lnTo>
                    <a:pt x="1913801" y="633183"/>
                  </a:lnTo>
                  <a:lnTo>
                    <a:pt x="3580930" y="633183"/>
                  </a:lnTo>
                  <a:lnTo>
                    <a:pt x="3580930" y="38"/>
                  </a:lnTo>
                  <a:close/>
                </a:path>
                <a:path w="9133840" h="633730">
                  <a:moveTo>
                    <a:pt x="5202669" y="297434"/>
                  </a:moveTo>
                  <a:lnTo>
                    <a:pt x="4391914" y="297434"/>
                  </a:lnTo>
                  <a:lnTo>
                    <a:pt x="3581057" y="297434"/>
                  </a:lnTo>
                  <a:lnTo>
                    <a:pt x="3581057" y="633183"/>
                  </a:lnTo>
                  <a:lnTo>
                    <a:pt x="4391825" y="633183"/>
                  </a:lnTo>
                  <a:lnTo>
                    <a:pt x="5202669" y="633183"/>
                  </a:lnTo>
                  <a:lnTo>
                    <a:pt x="5202669" y="297434"/>
                  </a:lnTo>
                  <a:close/>
                </a:path>
                <a:path w="9133840" h="633730">
                  <a:moveTo>
                    <a:pt x="6013577" y="297434"/>
                  </a:moveTo>
                  <a:lnTo>
                    <a:pt x="5202720" y="297434"/>
                  </a:lnTo>
                  <a:lnTo>
                    <a:pt x="5202720" y="633183"/>
                  </a:lnTo>
                  <a:lnTo>
                    <a:pt x="6013577" y="633183"/>
                  </a:lnTo>
                  <a:lnTo>
                    <a:pt x="6013577" y="297434"/>
                  </a:lnTo>
                  <a:close/>
                </a:path>
                <a:path w="9133840" h="633730">
                  <a:moveTo>
                    <a:pt x="7984172" y="297434"/>
                  </a:moveTo>
                  <a:lnTo>
                    <a:pt x="6824472" y="297434"/>
                  </a:lnTo>
                  <a:lnTo>
                    <a:pt x="6013615" y="297434"/>
                  </a:lnTo>
                  <a:lnTo>
                    <a:pt x="6013615" y="633183"/>
                  </a:lnTo>
                  <a:lnTo>
                    <a:pt x="6824383" y="633183"/>
                  </a:lnTo>
                  <a:lnTo>
                    <a:pt x="7984172" y="633183"/>
                  </a:lnTo>
                  <a:lnTo>
                    <a:pt x="7984172" y="297434"/>
                  </a:lnTo>
                  <a:close/>
                </a:path>
                <a:path w="9133840" h="633730">
                  <a:moveTo>
                    <a:pt x="9133484" y="38"/>
                  </a:moveTo>
                  <a:lnTo>
                    <a:pt x="7984274" y="38"/>
                  </a:lnTo>
                  <a:lnTo>
                    <a:pt x="3581057" y="0"/>
                  </a:lnTo>
                  <a:lnTo>
                    <a:pt x="3581057" y="297395"/>
                  </a:lnTo>
                  <a:lnTo>
                    <a:pt x="7984274" y="297395"/>
                  </a:lnTo>
                  <a:lnTo>
                    <a:pt x="7984274" y="633183"/>
                  </a:lnTo>
                  <a:lnTo>
                    <a:pt x="9133484" y="633183"/>
                  </a:lnTo>
                  <a:lnTo>
                    <a:pt x="9133484" y="38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22526" y="862964"/>
              <a:ext cx="6074410" cy="5995035"/>
            </a:xfrm>
            <a:custGeom>
              <a:avLst/>
              <a:gdLst/>
              <a:ahLst/>
              <a:cxnLst/>
              <a:rect l="l" t="t" r="r" b="b"/>
              <a:pathLst>
                <a:path w="6074409" h="5995034">
                  <a:moveTo>
                    <a:pt x="3556" y="0"/>
                  </a:moveTo>
                  <a:lnTo>
                    <a:pt x="0" y="0"/>
                  </a:lnTo>
                  <a:lnTo>
                    <a:pt x="0" y="5995035"/>
                  </a:lnTo>
                  <a:lnTo>
                    <a:pt x="3556" y="5995035"/>
                  </a:lnTo>
                  <a:lnTo>
                    <a:pt x="3556" y="0"/>
                  </a:lnTo>
                  <a:close/>
                </a:path>
                <a:path w="6074409" h="5995034">
                  <a:moveTo>
                    <a:pt x="1670812" y="0"/>
                  </a:moveTo>
                  <a:lnTo>
                    <a:pt x="1667256" y="0"/>
                  </a:lnTo>
                  <a:lnTo>
                    <a:pt x="1667256" y="5995035"/>
                  </a:lnTo>
                  <a:lnTo>
                    <a:pt x="1670812" y="5995035"/>
                  </a:lnTo>
                  <a:lnTo>
                    <a:pt x="1670812" y="0"/>
                  </a:lnTo>
                  <a:close/>
                </a:path>
                <a:path w="6074409" h="5995034">
                  <a:moveTo>
                    <a:pt x="2481580" y="306324"/>
                  </a:moveTo>
                  <a:lnTo>
                    <a:pt x="2478024" y="306324"/>
                  </a:lnTo>
                  <a:lnTo>
                    <a:pt x="2478024" y="5995035"/>
                  </a:lnTo>
                  <a:lnTo>
                    <a:pt x="2481580" y="5995035"/>
                  </a:lnTo>
                  <a:lnTo>
                    <a:pt x="2481580" y="306324"/>
                  </a:lnTo>
                  <a:close/>
                </a:path>
                <a:path w="6074409" h="5995034">
                  <a:moveTo>
                    <a:pt x="3292475" y="306324"/>
                  </a:moveTo>
                  <a:lnTo>
                    <a:pt x="3288919" y="306324"/>
                  </a:lnTo>
                  <a:lnTo>
                    <a:pt x="3288919" y="5995035"/>
                  </a:lnTo>
                  <a:lnTo>
                    <a:pt x="3292475" y="5995035"/>
                  </a:lnTo>
                  <a:lnTo>
                    <a:pt x="3292475" y="306324"/>
                  </a:lnTo>
                  <a:close/>
                </a:path>
                <a:path w="6074409" h="5995034">
                  <a:moveTo>
                    <a:pt x="4103357" y="306324"/>
                  </a:moveTo>
                  <a:lnTo>
                    <a:pt x="4099814" y="306324"/>
                  </a:lnTo>
                  <a:lnTo>
                    <a:pt x="4099814" y="5995035"/>
                  </a:lnTo>
                  <a:lnTo>
                    <a:pt x="4103357" y="5995035"/>
                  </a:lnTo>
                  <a:lnTo>
                    <a:pt x="4103357" y="306324"/>
                  </a:lnTo>
                  <a:close/>
                </a:path>
                <a:path w="6074409" h="5995034">
                  <a:moveTo>
                    <a:pt x="4914125" y="306324"/>
                  </a:moveTo>
                  <a:lnTo>
                    <a:pt x="4910582" y="306324"/>
                  </a:lnTo>
                  <a:lnTo>
                    <a:pt x="4910582" y="5995035"/>
                  </a:lnTo>
                  <a:lnTo>
                    <a:pt x="4914125" y="5995035"/>
                  </a:lnTo>
                  <a:lnTo>
                    <a:pt x="4914125" y="306324"/>
                  </a:lnTo>
                  <a:close/>
                </a:path>
                <a:path w="6074409" h="5995034">
                  <a:moveTo>
                    <a:pt x="6074029" y="0"/>
                  </a:moveTo>
                  <a:lnTo>
                    <a:pt x="6070473" y="0"/>
                  </a:lnTo>
                  <a:lnTo>
                    <a:pt x="6070473" y="5995035"/>
                  </a:lnTo>
                  <a:lnTo>
                    <a:pt x="6074029" y="5995035"/>
                  </a:lnTo>
                  <a:lnTo>
                    <a:pt x="60740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89782" y="1171066"/>
              <a:ext cx="4406900" cy="0"/>
            </a:xfrm>
            <a:custGeom>
              <a:avLst/>
              <a:gdLst/>
              <a:ahLst/>
              <a:cxnLst/>
              <a:rect l="l" t="t" r="r" b="b"/>
              <a:pathLst>
                <a:path w="4406900">
                  <a:moveTo>
                    <a:pt x="0" y="0"/>
                  </a:moveTo>
                  <a:lnTo>
                    <a:pt x="4406772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10" y="1505077"/>
              <a:ext cx="9133840" cy="3810"/>
            </a:xfrm>
            <a:custGeom>
              <a:avLst/>
              <a:gdLst/>
              <a:ahLst/>
              <a:cxnLst/>
              <a:rect l="l" t="t" r="r" b="b"/>
              <a:pathLst>
                <a:path w="9133840" h="3809">
                  <a:moveTo>
                    <a:pt x="0" y="3555"/>
                  </a:moveTo>
                  <a:lnTo>
                    <a:pt x="9133489" y="3555"/>
                  </a:lnTo>
                  <a:lnTo>
                    <a:pt x="9133489" y="0"/>
                  </a:lnTo>
                  <a:lnTo>
                    <a:pt x="0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2526" y="1828038"/>
              <a:ext cx="6074410" cy="0"/>
            </a:xfrm>
            <a:custGeom>
              <a:avLst/>
              <a:gdLst/>
              <a:ahLst/>
              <a:cxnLst/>
              <a:rect l="l" t="t" r="r" b="b"/>
              <a:pathLst>
                <a:path w="6074409">
                  <a:moveTo>
                    <a:pt x="0" y="0"/>
                  </a:moveTo>
                  <a:lnTo>
                    <a:pt x="6074029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510" y="2147570"/>
              <a:ext cx="9133840" cy="3810"/>
            </a:xfrm>
            <a:custGeom>
              <a:avLst/>
              <a:gdLst/>
              <a:ahLst/>
              <a:cxnLst/>
              <a:rect l="l" t="t" r="r" b="b"/>
              <a:pathLst>
                <a:path w="9133840" h="3810">
                  <a:moveTo>
                    <a:pt x="0" y="3555"/>
                  </a:moveTo>
                  <a:lnTo>
                    <a:pt x="9133489" y="3555"/>
                  </a:lnTo>
                  <a:lnTo>
                    <a:pt x="9133489" y="0"/>
                  </a:lnTo>
                  <a:lnTo>
                    <a:pt x="0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22526" y="2470530"/>
              <a:ext cx="6074410" cy="0"/>
            </a:xfrm>
            <a:custGeom>
              <a:avLst/>
              <a:gdLst/>
              <a:ahLst/>
              <a:cxnLst/>
              <a:rect l="l" t="t" r="r" b="b"/>
              <a:pathLst>
                <a:path w="6074409">
                  <a:moveTo>
                    <a:pt x="0" y="0"/>
                  </a:moveTo>
                  <a:lnTo>
                    <a:pt x="6074029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510" y="2790063"/>
              <a:ext cx="9133840" cy="3810"/>
            </a:xfrm>
            <a:custGeom>
              <a:avLst/>
              <a:gdLst/>
              <a:ahLst/>
              <a:cxnLst/>
              <a:rect l="l" t="t" r="r" b="b"/>
              <a:pathLst>
                <a:path w="9133840" h="3810">
                  <a:moveTo>
                    <a:pt x="0" y="3555"/>
                  </a:moveTo>
                  <a:lnTo>
                    <a:pt x="9133489" y="3555"/>
                  </a:lnTo>
                  <a:lnTo>
                    <a:pt x="9133489" y="0"/>
                  </a:lnTo>
                  <a:lnTo>
                    <a:pt x="0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22526" y="3113023"/>
              <a:ext cx="6074410" cy="0"/>
            </a:xfrm>
            <a:custGeom>
              <a:avLst/>
              <a:gdLst/>
              <a:ahLst/>
              <a:cxnLst/>
              <a:rect l="l" t="t" r="r" b="b"/>
              <a:pathLst>
                <a:path w="6074409">
                  <a:moveTo>
                    <a:pt x="0" y="0"/>
                  </a:moveTo>
                  <a:lnTo>
                    <a:pt x="6074029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02" y="3432568"/>
              <a:ext cx="9133840" cy="657225"/>
            </a:xfrm>
            <a:custGeom>
              <a:avLst/>
              <a:gdLst/>
              <a:ahLst/>
              <a:cxnLst/>
              <a:rect l="l" t="t" r="r" b="b"/>
              <a:pathLst>
                <a:path w="9133840" h="657225">
                  <a:moveTo>
                    <a:pt x="9133484" y="653288"/>
                  </a:moveTo>
                  <a:lnTo>
                    <a:pt x="0" y="653288"/>
                  </a:lnTo>
                  <a:lnTo>
                    <a:pt x="0" y="656831"/>
                  </a:lnTo>
                  <a:lnTo>
                    <a:pt x="9133484" y="656831"/>
                  </a:lnTo>
                  <a:lnTo>
                    <a:pt x="9133484" y="653288"/>
                  </a:lnTo>
                  <a:close/>
                </a:path>
                <a:path w="9133840" h="657225">
                  <a:moveTo>
                    <a:pt x="9133484" y="331978"/>
                  </a:moveTo>
                  <a:lnTo>
                    <a:pt x="0" y="331978"/>
                  </a:lnTo>
                  <a:lnTo>
                    <a:pt x="0" y="335521"/>
                  </a:lnTo>
                  <a:lnTo>
                    <a:pt x="9133484" y="335521"/>
                  </a:lnTo>
                  <a:lnTo>
                    <a:pt x="9133484" y="331978"/>
                  </a:lnTo>
                  <a:close/>
                </a:path>
                <a:path w="9133840" h="657225">
                  <a:moveTo>
                    <a:pt x="9133484" y="0"/>
                  </a:moveTo>
                  <a:lnTo>
                    <a:pt x="0" y="0"/>
                  </a:lnTo>
                  <a:lnTo>
                    <a:pt x="0" y="3543"/>
                  </a:lnTo>
                  <a:lnTo>
                    <a:pt x="9133484" y="3543"/>
                  </a:lnTo>
                  <a:lnTo>
                    <a:pt x="9133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2526" y="4408804"/>
              <a:ext cx="6074410" cy="0"/>
            </a:xfrm>
            <a:custGeom>
              <a:avLst/>
              <a:gdLst/>
              <a:ahLst/>
              <a:cxnLst/>
              <a:rect l="l" t="t" r="r" b="b"/>
              <a:pathLst>
                <a:path w="6074409">
                  <a:moveTo>
                    <a:pt x="0" y="0"/>
                  </a:moveTo>
                  <a:lnTo>
                    <a:pt x="6074029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10" y="4728336"/>
              <a:ext cx="9133840" cy="3810"/>
            </a:xfrm>
            <a:custGeom>
              <a:avLst/>
              <a:gdLst/>
              <a:ahLst/>
              <a:cxnLst/>
              <a:rect l="l" t="t" r="r" b="b"/>
              <a:pathLst>
                <a:path w="9133840" h="3810">
                  <a:moveTo>
                    <a:pt x="0" y="3555"/>
                  </a:moveTo>
                  <a:lnTo>
                    <a:pt x="9133489" y="3555"/>
                  </a:lnTo>
                  <a:lnTo>
                    <a:pt x="9133489" y="0"/>
                  </a:lnTo>
                  <a:lnTo>
                    <a:pt x="0" y="0"/>
                  </a:lnTo>
                  <a:lnTo>
                    <a:pt x="0" y="35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22526" y="5051297"/>
              <a:ext cx="6074410" cy="0"/>
            </a:xfrm>
            <a:custGeom>
              <a:avLst/>
              <a:gdLst/>
              <a:ahLst/>
              <a:cxnLst/>
              <a:rect l="l" t="t" r="r" b="b"/>
              <a:pathLst>
                <a:path w="6074409">
                  <a:moveTo>
                    <a:pt x="0" y="0"/>
                  </a:moveTo>
                  <a:lnTo>
                    <a:pt x="6074029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02" y="862964"/>
              <a:ext cx="9133840" cy="5995035"/>
            </a:xfrm>
            <a:custGeom>
              <a:avLst/>
              <a:gdLst/>
              <a:ahLst/>
              <a:cxnLst/>
              <a:rect l="l" t="t" r="r" b="b"/>
              <a:pathLst>
                <a:path w="9133840" h="5995034">
                  <a:moveTo>
                    <a:pt x="9133484" y="5984240"/>
                  </a:moveTo>
                  <a:lnTo>
                    <a:pt x="0" y="5984240"/>
                  </a:lnTo>
                  <a:lnTo>
                    <a:pt x="0" y="5995035"/>
                  </a:lnTo>
                  <a:lnTo>
                    <a:pt x="9133484" y="5995035"/>
                  </a:lnTo>
                  <a:lnTo>
                    <a:pt x="9133484" y="5984240"/>
                  </a:lnTo>
                  <a:close/>
                </a:path>
                <a:path w="9133840" h="5995034">
                  <a:moveTo>
                    <a:pt x="9133484" y="5672010"/>
                  </a:moveTo>
                  <a:lnTo>
                    <a:pt x="0" y="5672010"/>
                  </a:lnTo>
                  <a:lnTo>
                    <a:pt x="0" y="5675566"/>
                  </a:lnTo>
                  <a:lnTo>
                    <a:pt x="9133484" y="5675566"/>
                  </a:lnTo>
                  <a:lnTo>
                    <a:pt x="9133484" y="5672010"/>
                  </a:lnTo>
                  <a:close/>
                </a:path>
                <a:path w="9133840" h="5995034">
                  <a:moveTo>
                    <a:pt x="9133484" y="5115293"/>
                  </a:moveTo>
                  <a:lnTo>
                    <a:pt x="0" y="5115293"/>
                  </a:lnTo>
                  <a:lnTo>
                    <a:pt x="0" y="5118849"/>
                  </a:lnTo>
                  <a:lnTo>
                    <a:pt x="9133484" y="5118849"/>
                  </a:lnTo>
                  <a:lnTo>
                    <a:pt x="9133484" y="5115293"/>
                  </a:lnTo>
                  <a:close/>
                </a:path>
                <a:path w="9133840" h="5995034">
                  <a:moveTo>
                    <a:pt x="9133484" y="4507865"/>
                  </a:moveTo>
                  <a:lnTo>
                    <a:pt x="0" y="4507865"/>
                  </a:lnTo>
                  <a:lnTo>
                    <a:pt x="0" y="4511421"/>
                  </a:lnTo>
                  <a:lnTo>
                    <a:pt x="9133484" y="4511421"/>
                  </a:lnTo>
                  <a:lnTo>
                    <a:pt x="9133484" y="4507865"/>
                  </a:lnTo>
                  <a:close/>
                </a:path>
                <a:path w="9133840" h="5995034">
                  <a:moveTo>
                    <a:pt x="9133484" y="0"/>
                  </a:moveTo>
                  <a:lnTo>
                    <a:pt x="0" y="0"/>
                  </a:lnTo>
                  <a:lnTo>
                    <a:pt x="0" y="21602"/>
                  </a:lnTo>
                  <a:lnTo>
                    <a:pt x="9133484" y="21602"/>
                  </a:lnTo>
                  <a:lnTo>
                    <a:pt x="91334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0331" y="1050797"/>
            <a:ext cx="3949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대학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77185" y="1050797"/>
            <a:ext cx="763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선발방법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81593" y="901954"/>
            <a:ext cx="7874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500" b="1" dirty="0">
                <a:latin typeface="Malgun Gothic"/>
                <a:cs typeface="Malgun Gothic"/>
              </a:rPr>
              <a:t>수능최저  학력기준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51344" y="1199515"/>
            <a:ext cx="9277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" dirty="0">
                <a:latin typeface="Malgun Gothic"/>
                <a:cs typeface="Malgun Gothic"/>
              </a:rPr>
              <a:t>1단계</a:t>
            </a:r>
            <a:r>
              <a:rPr sz="1500" b="1" spc="-180" dirty="0">
                <a:latin typeface="Malgun Gothic"/>
                <a:cs typeface="Malgun Gothic"/>
              </a:rPr>
              <a:t> </a:t>
            </a:r>
            <a:r>
              <a:rPr sz="1500" b="1" spc="-50" dirty="0">
                <a:latin typeface="Malgun Gothic"/>
                <a:cs typeface="Malgun Gothic"/>
              </a:rPr>
              <a:t>성적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0479" y="1693926"/>
            <a:ext cx="1078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국민대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0" dirty="0">
                <a:latin typeface="Malgun Gothic"/>
                <a:cs typeface="Malgun Gothic"/>
              </a:rPr>
              <a:t>종합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11070" y="1533271"/>
            <a:ext cx="1101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</a:t>
            </a:r>
            <a:r>
              <a:rPr sz="1500" b="1" spc="-50" dirty="0">
                <a:latin typeface="Malgun Gothic"/>
                <a:cs typeface="Malgun Gothic"/>
              </a:rPr>
              <a:t>단계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5" dirty="0">
                <a:latin typeface="Malgun Gothic"/>
                <a:cs typeface="Malgun Gothic"/>
              </a:rPr>
              <a:t>3</a:t>
            </a:r>
            <a:r>
              <a:rPr sz="1500" b="1" spc="-50" dirty="0">
                <a:latin typeface="Malgun Gothic"/>
                <a:cs typeface="Malgun Gothic"/>
              </a:rPr>
              <a:t>배</a:t>
            </a:r>
            <a:r>
              <a:rPr sz="1500" b="1" spc="-45" dirty="0">
                <a:latin typeface="Malgun Gothic"/>
                <a:cs typeface="Malgun Gothic"/>
              </a:rPr>
              <a:t>수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07384" y="794639"/>
            <a:ext cx="313626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40765">
              <a:lnSpc>
                <a:spcPct val="138600"/>
              </a:lnSpc>
              <a:spcBef>
                <a:spcPts val="100"/>
              </a:spcBef>
              <a:tabLst>
                <a:tab pos="916305" algn="l"/>
                <a:tab pos="1727200" algn="l"/>
                <a:tab pos="2538730" algn="l"/>
              </a:tabLst>
            </a:pPr>
            <a:r>
              <a:rPr sz="1500" b="1" spc="-25" dirty="0">
                <a:latin typeface="Malgun Gothic"/>
                <a:cs typeface="Malgun Gothic"/>
              </a:rPr>
              <a:t>전형 </a:t>
            </a:r>
            <a:r>
              <a:rPr sz="1500" b="1" spc="-35" dirty="0">
                <a:latin typeface="Malgun Gothic"/>
                <a:cs typeface="Malgun Gothic"/>
              </a:rPr>
              <a:t>요소별</a:t>
            </a:r>
            <a:r>
              <a:rPr sz="1500" b="1" spc="-270" dirty="0">
                <a:latin typeface="Malgun Gothic"/>
                <a:cs typeface="Malgun Gothic"/>
              </a:rPr>
              <a:t> </a:t>
            </a:r>
            <a:r>
              <a:rPr sz="1500" b="1" spc="-45" dirty="0">
                <a:latin typeface="Malgun Gothic"/>
                <a:cs typeface="Malgun Gothic"/>
              </a:rPr>
              <a:t>반영비율(%)  </a:t>
            </a:r>
            <a:r>
              <a:rPr sz="1500" b="1" spc="-35" dirty="0">
                <a:latin typeface="Malgun Gothic"/>
                <a:cs typeface="Malgun Gothic"/>
              </a:rPr>
              <a:t>학생부	</a:t>
            </a:r>
            <a:r>
              <a:rPr sz="1500" b="1" spc="-25" dirty="0">
                <a:latin typeface="Malgun Gothic"/>
                <a:cs typeface="Malgun Gothic"/>
              </a:rPr>
              <a:t>면접	실기	</a:t>
            </a:r>
            <a:r>
              <a:rPr sz="1500" b="1" spc="-50" dirty="0">
                <a:latin typeface="Malgun Gothic"/>
                <a:cs typeface="Malgun Gothic"/>
              </a:rPr>
              <a:t>서류</a:t>
            </a:r>
            <a:endParaRPr sz="1500">
              <a:latin typeface="Malgun Gothic"/>
              <a:cs typeface="Malgun Gothic"/>
            </a:endParaRPr>
          </a:p>
          <a:p>
            <a:pPr marL="2567305">
              <a:lnSpc>
                <a:spcPct val="100000"/>
              </a:lnSpc>
              <a:spcBef>
                <a:spcPts val="825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09773" y="1854453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2</a:t>
            </a:r>
            <a:r>
              <a:rPr sz="1500" b="1" spc="-50" dirty="0">
                <a:latin typeface="Malgun Gothic"/>
                <a:cs typeface="Malgun Gothic"/>
              </a:rPr>
              <a:t>단계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2141" y="1854453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30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98817" y="1854453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70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479" y="2336672"/>
            <a:ext cx="1078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대진대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0" dirty="0">
                <a:latin typeface="Malgun Gothic"/>
                <a:cs typeface="Malgun Gothic"/>
              </a:rPr>
              <a:t>종합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11070" y="2176017"/>
            <a:ext cx="1101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</a:t>
            </a:r>
            <a:r>
              <a:rPr sz="1500" b="1" spc="-50" dirty="0">
                <a:latin typeface="Malgun Gothic"/>
                <a:cs typeface="Malgun Gothic"/>
              </a:rPr>
              <a:t>단계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5" dirty="0">
                <a:latin typeface="Malgun Gothic"/>
                <a:cs typeface="Malgun Gothic"/>
              </a:rPr>
              <a:t>4</a:t>
            </a:r>
            <a:r>
              <a:rPr sz="1500" b="1" spc="-50" dirty="0">
                <a:latin typeface="Malgun Gothic"/>
                <a:cs typeface="Malgun Gothic"/>
              </a:rPr>
              <a:t>배</a:t>
            </a:r>
            <a:r>
              <a:rPr sz="1500" b="1" spc="-45" dirty="0">
                <a:latin typeface="Malgun Gothic"/>
                <a:cs typeface="Malgun Gothic"/>
              </a:rPr>
              <a:t>수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62496" y="2176017"/>
            <a:ext cx="336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09773" y="2497328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2</a:t>
            </a:r>
            <a:r>
              <a:rPr sz="1500" b="1" spc="-50" dirty="0">
                <a:latin typeface="Malgun Gothic"/>
                <a:cs typeface="Malgun Gothic"/>
              </a:rPr>
              <a:t>단계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92141" y="2497328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30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98817" y="2497328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70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30479" y="2979165"/>
            <a:ext cx="1078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동국대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0" dirty="0">
                <a:latin typeface="Malgun Gothic"/>
                <a:cs typeface="Malgun Gothic"/>
              </a:rPr>
              <a:t>종합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211070" y="2818638"/>
            <a:ext cx="1101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</a:t>
            </a:r>
            <a:r>
              <a:rPr sz="1500" b="1" spc="-50" dirty="0">
                <a:latin typeface="Malgun Gothic"/>
                <a:cs typeface="Malgun Gothic"/>
              </a:rPr>
              <a:t>단계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5" dirty="0">
                <a:latin typeface="Malgun Gothic"/>
                <a:cs typeface="Malgun Gothic"/>
              </a:rPr>
              <a:t>3</a:t>
            </a:r>
            <a:r>
              <a:rPr sz="1500" b="1" spc="-50" dirty="0">
                <a:latin typeface="Malgun Gothic"/>
                <a:cs typeface="Malgun Gothic"/>
              </a:rPr>
              <a:t>배</a:t>
            </a:r>
            <a:r>
              <a:rPr sz="1500" b="1" spc="-45" dirty="0">
                <a:latin typeface="Malgun Gothic"/>
                <a:cs typeface="Malgun Gothic"/>
              </a:rPr>
              <a:t>수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62496" y="2818638"/>
            <a:ext cx="336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09773" y="3139821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2</a:t>
            </a:r>
            <a:r>
              <a:rPr sz="1500" b="1" spc="-50" dirty="0">
                <a:latin typeface="Malgun Gothic"/>
                <a:cs typeface="Malgun Gothic"/>
              </a:rPr>
              <a:t>단계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92141" y="3139821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30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98817" y="3139821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70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9039" y="3466592"/>
            <a:ext cx="12630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성균관대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0" dirty="0">
                <a:latin typeface="Malgun Gothic"/>
                <a:cs typeface="Malgun Gothic"/>
              </a:rPr>
              <a:t>종합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77185" y="3466592"/>
            <a:ext cx="763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일괄합산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62496" y="3466592"/>
            <a:ext cx="336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9039" y="3793363"/>
            <a:ext cx="12630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성신여대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0" dirty="0">
                <a:latin typeface="Malgun Gothic"/>
                <a:cs typeface="Malgun Gothic"/>
              </a:rPr>
              <a:t>종합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77185" y="3793363"/>
            <a:ext cx="763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일괄합산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62496" y="3793363"/>
            <a:ext cx="336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0479" y="4275201"/>
            <a:ext cx="1078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세종대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0" dirty="0">
                <a:latin typeface="Malgun Gothic"/>
                <a:cs typeface="Malgun Gothic"/>
              </a:rPr>
              <a:t>종합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11070" y="4114545"/>
            <a:ext cx="11017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</a:t>
            </a:r>
            <a:r>
              <a:rPr sz="1500" b="1" spc="-50" dirty="0">
                <a:latin typeface="Malgun Gothic"/>
                <a:cs typeface="Malgun Gothic"/>
              </a:rPr>
              <a:t>단계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5" dirty="0">
                <a:latin typeface="Malgun Gothic"/>
                <a:cs typeface="Malgun Gothic"/>
              </a:rPr>
              <a:t>3</a:t>
            </a:r>
            <a:r>
              <a:rPr sz="1500" b="1" spc="-50" dirty="0">
                <a:latin typeface="Malgun Gothic"/>
                <a:cs typeface="Malgun Gothic"/>
              </a:rPr>
              <a:t>배</a:t>
            </a:r>
            <a:r>
              <a:rPr sz="1500" b="1" spc="-45" dirty="0">
                <a:latin typeface="Malgun Gothic"/>
                <a:cs typeface="Malgun Gothic"/>
              </a:rPr>
              <a:t>수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62496" y="4114545"/>
            <a:ext cx="336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09773" y="4435855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2</a:t>
            </a:r>
            <a:r>
              <a:rPr sz="1500" b="1" spc="-50" dirty="0">
                <a:latin typeface="Malgun Gothic"/>
                <a:cs typeface="Malgun Gothic"/>
              </a:rPr>
              <a:t>단계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92141" y="4435855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30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98817" y="4435855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70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0479" y="4918075"/>
            <a:ext cx="1078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숭실대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0" dirty="0">
                <a:latin typeface="Malgun Gothic"/>
                <a:cs typeface="Malgun Gothic"/>
              </a:rPr>
              <a:t>종합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11070" y="4756861"/>
            <a:ext cx="110172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1단계(3배수)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262496" y="4756861"/>
            <a:ext cx="33655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509773" y="5078729"/>
            <a:ext cx="4978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2</a:t>
            </a:r>
            <a:r>
              <a:rPr sz="1500" b="1" spc="-50" dirty="0">
                <a:latin typeface="Malgun Gothic"/>
                <a:cs typeface="Malgun Gothic"/>
              </a:rPr>
              <a:t>단계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92141" y="5078729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30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298817" y="5078729"/>
            <a:ext cx="2330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70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6555" y="5359387"/>
            <a:ext cx="1402080" cy="57531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464"/>
              </a:spcBef>
            </a:pPr>
            <a:r>
              <a:rPr sz="1500" b="1" spc="-160" dirty="0">
                <a:latin typeface="Malgun Gothic"/>
                <a:cs typeface="Malgun Gothic"/>
              </a:rPr>
              <a:t>아주대</a:t>
            </a:r>
            <a:endParaRPr sz="15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500" b="1" spc="-145" dirty="0">
                <a:latin typeface="Malgun Gothic"/>
                <a:cs typeface="Malgun Gothic"/>
              </a:rPr>
              <a:t>(고른기회Ⅰ/종합)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77185" y="5543194"/>
            <a:ext cx="763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일괄합산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262496" y="5543194"/>
            <a:ext cx="336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39979" y="6125362"/>
            <a:ext cx="1525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한양대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0" dirty="0">
                <a:latin typeface="Malgun Gothic"/>
                <a:cs typeface="Malgun Gothic"/>
              </a:rPr>
              <a:t>서울/종합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377185" y="6125362"/>
            <a:ext cx="763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일괄합산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29303" y="6125362"/>
            <a:ext cx="3378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0479" y="6564274"/>
            <a:ext cx="10788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협성대</a:t>
            </a:r>
            <a:r>
              <a:rPr sz="1500" b="1" spc="-45" dirty="0">
                <a:latin typeface="Malgun Gothic"/>
                <a:cs typeface="Malgun Gothic"/>
              </a:rPr>
              <a:t>(</a:t>
            </a:r>
            <a:r>
              <a:rPr sz="1500" b="1" spc="-50" dirty="0">
                <a:latin typeface="Malgun Gothic"/>
                <a:cs typeface="Malgun Gothic"/>
              </a:rPr>
              <a:t>교과</a:t>
            </a:r>
            <a:r>
              <a:rPr sz="1500" b="1" dirty="0">
                <a:latin typeface="Malgun Gothic"/>
                <a:cs typeface="Malgun Gothic"/>
              </a:rPr>
              <a:t>)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77185" y="6564274"/>
            <a:ext cx="763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latin typeface="Malgun Gothic"/>
                <a:cs typeface="Malgun Gothic"/>
              </a:rPr>
              <a:t>일괄합산</a:t>
            </a:r>
            <a:endParaRPr sz="1500">
              <a:latin typeface="Malgun Gothic"/>
              <a:cs typeface="Malgun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829303" y="6564274"/>
            <a:ext cx="3378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latin typeface="Malgun Gothic"/>
                <a:cs typeface="Malgun Gothic"/>
              </a:rPr>
              <a:t>100</a:t>
            </a:r>
            <a:endParaRPr sz="15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197096" y="2134997"/>
              <a:ext cx="726566" cy="509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85720" y="3561715"/>
              <a:ext cx="911352" cy="339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42564" y="3502152"/>
              <a:ext cx="1734693" cy="4337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68900" y="3499230"/>
              <a:ext cx="1707642" cy="4366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6872" y="5654040"/>
              <a:ext cx="2810255" cy="4739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304" y="4782311"/>
              <a:ext cx="2408682" cy="19088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14041" y="4023741"/>
            <a:ext cx="37642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2D75B6"/>
                </a:solidFill>
              </a:rPr>
              <a:t>&lt;특성화고</a:t>
            </a:r>
            <a:r>
              <a:rPr spc="-265" dirty="0">
                <a:solidFill>
                  <a:srgbClr val="2D75B6"/>
                </a:solidFill>
              </a:rPr>
              <a:t> </a:t>
            </a:r>
            <a:r>
              <a:rPr spc="-90" dirty="0">
                <a:solidFill>
                  <a:srgbClr val="2D75B6"/>
                </a:solidFill>
              </a:rPr>
              <a:t>재직자특별전형&gt;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2210" y="301879"/>
            <a:ext cx="3286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80" dirty="0">
                <a:solidFill>
                  <a:srgbClr val="FFFFCC"/>
                </a:solidFill>
              </a:rPr>
              <a:t>2022학년도 </a:t>
            </a:r>
            <a:r>
              <a:rPr sz="2800" spc="-145" dirty="0">
                <a:solidFill>
                  <a:srgbClr val="FFFFCC"/>
                </a:solidFill>
              </a:rPr>
              <a:t>달라진</a:t>
            </a:r>
            <a:r>
              <a:rPr sz="2800" spc="-615" dirty="0">
                <a:solidFill>
                  <a:srgbClr val="FFFFCC"/>
                </a:solidFill>
              </a:rPr>
              <a:t> </a:t>
            </a:r>
            <a:r>
              <a:rPr sz="2800" spc="-5" dirty="0">
                <a:solidFill>
                  <a:srgbClr val="FFFFCC"/>
                </a:solidFill>
              </a:rPr>
              <a:t>점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732" y="1004569"/>
          <a:ext cx="8954770" cy="5677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4090"/>
                <a:gridCol w="7980680"/>
              </a:tblGrid>
              <a:tr h="474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구분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25" dirty="0">
                          <a:latin typeface="Malgun Gothic"/>
                          <a:cs typeface="Malgun Gothic"/>
                        </a:rPr>
                        <a:t>주요</a:t>
                      </a:r>
                      <a:r>
                        <a:rPr sz="1800" b="1" spc="-24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내용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2357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∙ 모집인원 확대 : 단국대, 동덕여대, 서울과기대,</a:t>
                      </a:r>
                      <a:r>
                        <a:rPr sz="1800" b="1" spc="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성신여대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∙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모집인원 감소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: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대진대, 인천대,</a:t>
                      </a:r>
                      <a:r>
                        <a:rPr sz="1800" b="1" spc="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한경대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∙ 전형 폐지 : 한신대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1846580" marR="669925" indent="-1781810">
                        <a:lnSpc>
                          <a:spcPct val="150000"/>
                        </a:lnSpc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∙ 전형 요소 변경 : 단국대(죽전/교과100), 대진대(교과100), 명지대 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(서울/1단계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교과100),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성신여대(서류100), 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세종대(서류100), 안양대(교과100),</a:t>
                      </a:r>
                      <a:r>
                        <a:rPr sz="18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중앙대(서류100),  한성대(서류100),</a:t>
                      </a:r>
                      <a:r>
                        <a:rPr sz="1800" b="1" spc="-1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홍익대(서류100)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1440815" marR="740410" indent="-1376680">
                        <a:lnSpc>
                          <a:spcPts val="3240"/>
                        </a:lnSpc>
                        <a:spcBef>
                          <a:spcPts val="28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∙ 학과 개편 :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대진대,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동덕여대, 명지대, 서경대, 서울과기대, 성신여대, 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인천대,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인하대,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한경대,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한국산기대,</a:t>
                      </a:r>
                      <a:r>
                        <a:rPr sz="1800" b="1" spc="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한성대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7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정시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∙ 전형 요소 변경: 세종대(나군/서류100)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1179093" y="312800"/>
              <a:ext cx="1297914" cy="336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1307" y="310515"/>
              <a:ext cx="2272665" cy="3390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11928" y="315213"/>
              <a:ext cx="1276604" cy="3272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49348" y="1367004"/>
            <a:ext cx="8848356" cy="2945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93382" y="1373822"/>
          <a:ext cx="8738866" cy="2836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2730"/>
                <a:gridCol w="1202690"/>
                <a:gridCol w="1202689"/>
                <a:gridCol w="1202689"/>
                <a:gridCol w="1202689"/>
                <a:gridCol w="1202689"/>
                <a:gridCol w="1202690"/>
              </a:tblGrid>
              <a:tr h="70294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487680">
                        <a:lnSpc>
                          <a:spcPct val="100000"/>
                        </a:lnSpc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구분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수시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165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정시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165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합계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1651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29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모집인원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모집인원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200" b="1" spc="-55" dirty="0">
                          <a:latin typeface="Malgun Gothic"/>
                          <a:cs typeface="Malgun Gothic"/>
                        </a:rPr>
                        <a:t>모집인원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1206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760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b="1" spc="-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2021학년도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b="1" spc="-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67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4,947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b="1" spc="-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60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b="1" spc="-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223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b="1" spc="-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68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5,170</a:t>
                      </a:r>
                      <a:endParaRPr sz="22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spc="-60" dirty="0">
                          <a:latin typeface="Arial Unicode MS"/>
                          <a:cs typeface="Arial Unicode MS"/>
                        </a:rPr>
                        <a:t>2020학년도</a:t>
                      </a:r>
                      <a:endParaRPr sz="2200">
                        <a:latin typeface="Arial Unicode MS"/>
                        <a:cs typeface="Arial Unicode MS"/>
                      </a:endParaRPr>
                    </a:p>
                  </a:txBody>
                  <a:tcPr marL="0" marR="0" marT="20193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spc="-65" dirty="0">
                          <a:latin typeface="Arial Unicode MS"/>
                          <a:cs typeface="Arial Unicode MS"/>
                        </a:rPr>
                        <a:t>64</a:t>
                      </a:r>
                      <a:endParaRPr sz="2200">
                        <a:latin typeface="Arial Unicode MS"/>
                        <a:cs typeface="Arial Unicode MS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spc="-80" dirty="0">
                          <a:latin typeface="Arial Unicode MS"/>
                          <a:cs typeface="Arial Unicode MS"/>
                        </a:rPr>
                        <a:t>4,811</a:t>
                      </a:r>
                      <a:endParaRPr sz="2200">
                        <a:latin typeface="Arial Unicode MS"/>
                        <a:cs typeface="Arial Unicode MS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spc="-65" dirty="0">
                          <a:latin typeface="Arial Unicode MS"/>
                          <a:cs typeface="Arial Unicode MS"/>
                        </a:rPr>
                        <a:t>59</a:t>
                      </a:r>
                      <a:endParaRPr sz="2200">
                        <a:latin typeface="Arial Unicode MS"/>
                        <a:cs typeface="Arial Unicode MS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spc="-65" dirty="0">
                          <a:latin typeface="Arial Unicode MS"/>
                          <a:cs typeface="Arial Unicode MS"/>
                        </a:rPr>
                        <a:t>233</a:t>
                      </a:r>
                      <a:endParaRPr sz="2200">
                        <a:latin typeface="Arial Unicode MS"/>
                        <a:cs typeface="Arial Unicode MS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spc="-65" dirty="0">
                          <a:latin typeface="Arial Unicode MS"/>
                          <a:cs typeface="Arial Unicode MS"/>
                        </a:rPr>
                        <a:t>65</a:t>
                      </a:r>
                      <a:endParaRPr sz="2200">
                        <a:latin typeface="Arial Unicode MS"/>
                        <a:cs typeface="Arial Unicode MS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200" spc="-80" dirty="0">
                          <a:latin typeface="Arial Unicode MS"/>
                          <a:cs typeface="Arial Unicode MS"/>
                        </a:rPr>
                        <a:t>5,044</a:t>
                      </a:r>
                      <a:endParaRPr sz="2200">
                        <a:latin typeface="Arial Unicode MS"/>
                        <a:cs typeface="Arial Unicode MS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108063" y="948055"/>
            <a:ext cx="17462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Malgun Gothic"/>
                <a:cs typeface="Malgun Gothic"/>
              </a:rPr>
              <a:t>(단위:</a:t>
            </a:r>
            <a:r>
              <a:rPr sz="2000" b="1" spc="-90" dirty="0">
                <a:latin typeface="Malgun Gothic"/>
                <a:cs typeface="Malgun Gothic"/>
              </a:rPr>
              <a:t> </a:t>
            </a:r>
            <a:r>
              <a:rPr sz="2000" b="1" dirty="0">
                <a:latin typeface="Malgun Gothic"/>
                <a:cs typeface="Malgun Gothic"/>
              </a:rPr>
              <a:t>개수/명)</a:t>
            </a:r>
            <a:endParaRPr sz="2000">
              <a:latin typeface="Malgun Gothic"/>
              <a:cs typeface="Malgun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74520" y="4361688"/>
            <a:ext cx="5428615" cy="2496820"/>
            <a:chOff x="1874520" y="4361688"/>
            <a:chExt cx="5428615" cy="2496820"/>
          </a:xfrm>
        </p:grpSpPr>
        <p:sp>
          <p:nvSpPr>
            <p:cNvPr id="10" name="object 10"/>
            <p:cNvSpPr/>
            <p:nvPr/>
          </p:nvSpPr>
          <p:spPr>
            <a:xfrm>
              <a:off x="3057625" y="4749326"/>
              <a:ext cx="775484" cy="5563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92424" y="4361688"/>
              <a:ext cx="1573529" cy="15049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7492" y="4361688"/>
              <a:ext cx="2259330" cy="15049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4520" y="5047490"/>
              <a:ext cx="4311396" cy="18105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57927" y="5047490"/>
              <a:ext cx="2545079" cy="18105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63748" y="4566920"/>
            <a:ext cx="4026535" cy="218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450"/>
              </a:lnSpc>
              <a:spcBef>
                <a:spcPts val="100"/>
              </a:spcBef>
            </a:pPr>
            <a:r>
              <a:rPr sz="5400" b="1" dirty="0">
                <a:latin typeface="Malgun Gothic"/>
                <a:cs typeface="Malgun Gothic"/>
              </a:rPr>
              <a:t>28개</a:t>
            </a:r>
            <a:r>
              <a:rPr sz="5400" b="1" spc="-50" dirty="0">
                <a:latin typeface="Malgun Gothic"/>
                <a:cs typeface="Malgun Gothic"/>
              </a:rPr>
              <a:t> </a:t>
            </a:r>
            <a:r>
              <a:rPr sz="5400" b="1" dirty="0">
                <a:latin typeface="Malgun Gothic"/>
                <a:cs typeface="Malgun Gothic"/>
              </a:rPr>
              <a:t>대학</a:t>
            </a:r>
            <a:endParaRPr sz="5400">
              <a:latin typeface="Malgun Gothic"/>
              <a:cs typeface="Malgun Gothic"/>
            </a:endParaRPr>
          </a:p>
          <a:p>
            <a:pPr algn="ctr">
              <a:lnSpc>
                <a:spcPts val="10530"/>
              </a:lnSpc>
            </a:pPr>
            <a:r>
              <a:rPr sz="8800" b="1" spc="-5" dirty="0">
                <a:solidFill>
                  <a:srgbClr val="FF0000"/>
                </a:solidFill>
                <a:latin typeface="Malgun Gothic"/>
                <a:cs typeface="Malgun Gothic"/>
              </a:rPr>
              <a:t>3,046명</a:t>
            </a:r>
            <a:endParaRPr sz="88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923099" y="291084"/>
              <a:ext cx="1297876" cy="3369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35276" y="293497"/>
              <a:ext cx="988313" cy="3345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34714" y="288797"/>
              <a:ext cx="1276858" cy="3392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5082" y="306070"/>
              <a:ext cx="639444" cy="3219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34736" y="293497"/>
              <a:ext cx="620267" cy="3345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56488"/>
              <a:ext cx="9143999" cy="6001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33244" y="882090"/>
              <a:ext cx="6811009" cy="631825"/>
            </a:xfrm>
            <a:custGeom>
              <a:avLst/>
              <a:gdLst/>
              <a:ahLst/>
              <a:cxnLst/>
              <a:rect l="l" t="t" r="r" b="b"/>
              <a:pathLst>
                <a:path w="6811009" h="631825">
                  <a:moveTo>
                    <a:pt x="986002" y="0"/>
                  </a:moveTo>
                  <a:lnTo>
                    <a:pt x="0" y="0"/>
                  </a:lnTo>
                  <a:lnTo>
                    <a:pt x="0" y="631494"/>
                  </a:lnTo>
                  <a:lnTo>
                    <a:pt x="986002" y="631494"/>
                  </a:lnTo>
                  <a:lnTo>
                    <a:pt x="986002" y="0"/>
                  </a:lnTo>
                  <a:close/>
                </a:path>
                <a:path w="6811009" h="631825">
                  <a:moveTo>
                    <a:pt x="4140441" y="0"/>
                  </a:moveTo>
                  <a:lnTo>
                    <a:pt x="3582949" y="0"/>
                  </a:lnTo>
                  <a:lnTo>
                    <a:pt x="3128137" y="0"/>
                  </a:lnTo>
                  <a:lnTo>
                    <a:pt x="986028" y="0"/>
                  </a:lnTo>
                  <a:lnTo>
                    <a:pt x="986028" y="631494"/>
                  </a:lnTo>
                  <a:lnTo>
                    <a:pt x="3128137" y="631494"/>
                  </a:lnTo>
                  <a:lnTo>
                    <a:pt x="3582924" y="631494"/>
                  </a:lnTo>
                  <a:lnTo>
                    <a:pt x="4140441" y="631494"/>
                  </a:lnTo>
                  <a:lnTo>
                    <a:pt x="4140441" y="0"/>
                  </a:lnTo>
                  <a:close/>
                </a:path>
                <a:path w="6811009" h="631825">
                  <a:moveTo>
                    <a:pt x="5208803" y="268795"/>
                  </a:moveTo>
                  <a:lnTo>
                    <a:pt x="4751844" y="268795"/>
                  </a:lnTo>
                  <a:lnTo>
                    <a:pt x="4140454" y="268795"/>
                  </a:lnTo>
                  <a:lnTo>
                    <a:pt x="4140454" y="631494"/>
                  </a:lnTo>
                  <a:lnTo>
                    <a:pt x="4751832" y="631494"/>
                  </a:lnTo>
                  <a:lnTo>
                    <a:pt x="5208803" y="631494"/>
                  </a:lnTo>
                  <a:lnTo>
                    <a:pt x="5208803" y="268795"/>
                  </a:lnTo>
                  <a:close/>
                </a:path>
                <a:path w="6811009" h="631825">
                  <a:moveTo>
                    <a:pt x="6810705" y="268795"/>
                  </a:moveTo>
                  <a:lnTo>
                    <a:pt x="6810705" y="268795"/>
                  </a:lnTo>
                  <a:lnTo>
                    <a:pt x="5208905" y="268795"/>
                  </a:lnTo>
                  <a:lnTo>
                    <a:pt x="5208905" y="631494"/>
                  </a:lnTo>
                  <a:lnTo>
                    <a:pt x="6810705" y="631494"/>
                  </a:lnTo>
                  <a:lnTo>
                    <a:pt x="6810705" y="268795"/>
                  </a:lnTo>
                  <a:close/>
                </a:path>
                <a:path w="6811009" h="631825">
                  <a:moveTo>
                    <a:pt x="6810756" y="0"/>
                  </a:moveTo>
                  <a:lnTo>
                    <a:pt x="4140454" y="0"/>
                  </a:lnTo>
                  <a:lnTo>
                    <a:pt x="4140454" y="268782"/>
                  </a:lnTo>
                  <a:lnTo>
                    <a:pt x="6810756" y="268782"/>
                  </a:lnTo>
                  <a:lnTo>
                    <a:pt x="6810756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2560" y="871347"/>
              <a:ext cx="7489190" cy="5979160"/>
            </a:xfrm>
            <a:custGeom>
              <a:avLst/>
              <a:gdLst/>
              <a:ahLst/>
              <a:cxnLst/>
              <a:rect l="l" t="t" r="r" b="b"/>
              <a:pathLst>
                <a:path w="7489190" h="5979159">
                  <a:moveTo>
                    <a:pt x="0" y="0"/>
                  </a:moveTo>
                  <a:lnTo>
                    <a:pt x="0" y="5978919"/>
                  </a:lnTo>
                </a:path>
                <a:path w="7489190" h="5979159">
                  <a:moveTo>
                    <a:pt x="557009" y="0"/>
                  </a:moveTo>
                  <a:lnTo>
                    <a:pt x="557009" y="5978919"/>
                  </a:lnTo>
                </a:path>
                <a:path w="7489190" h="5979159">
                  <a:moveTo>
                    <a:pt x="1250683" y="0"/>
                  </a:moveTo>
                  <a:lnTo>
                    <a:pt x="1250683" y="5978919"/>
                  </a:lnTo>
                </a:path>
                <a:path w="7489190" h="5979159">
                  <a:moveTo>
                    <a:pt x="2236711" y="0"/>
                  </a:moveTo>
                  <a:lnTo>
                    <a:pt x="2236711" y="5978919"/>
                  </a:lnTo>
                </a:path>
                <a:path w="7489190" h="5979159">
                  <a:moveTo>
                    <a:pt x="4378820" y="0"/>
                  </a:moveTo>
                  <a:lnTo>
                    <a:pt x="4378820" y="5978919"/>
                  </a:lnTo>
                </a:path>
                <a:path w="7489190" h="5979159">
                  <a:moveTo>
                    <a:pt x="4833607" y="0"/>
                  </a:moveTo>
                  <a:lnTo>
                    <a:pt x="4833607" y="5978919"/>
                  </a:lnTo>
                </a:path>
                <a:path w="7489190" h="5979159">
                  <a:moveTo>
                    <a:pt x="5391137" y="0"/>
                  </a:moveTo>
                  <a:lnTo>
                    <a:pt x="5391137" y="5978919"/>
                  </a:lnTo>
                </a:path>
                <a:path w="7489190" h="5979159">
                  <a:moveTo>
                    <a:pt x="6002515" y="277749"/>
                  </a:moveTo>
                  <a:lnTo>
                    <a:pt x="6002515" y="5978919"/>
                  </a:lnTo>
                </a:path>
                <a:path w="7489190" h="5979159">
                  <a:moveTo>
                    <a:pt x="6459588" y="277749"/>
                  </a:moveTo>
                  <a:lnTo>
                    <a:pt x="6459588" y="5978919"/>
                  </a:lnTo>
                </a:path>
                <a:path w="7489190" h="5979159">
                  <a:moveTo>
                    <a:pt x="6916534" y="277749"/>
                  </a:moveTo>
                  <a:lnTo>
                    <a:pt x="6916534" y="5978919"/>
                  </a:lnTo>
                </a:path>
                <a:path w="7489190" h="5979159">
                  <a:moveTo>
                    <a:pt x="7488923" y="277749"/>
                  </a:moveTo>
                  <a:lnTo>
                    <a:pt x="7488923" y="5978919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150874"/>
              <a:ext cx="9144000" cy="3421379"/>
            </a:xfrm>
            <a:custGeom>
              <a:avLst/>
              <a:gdLst/>
              <a:ahLst/>
              <a:cxnLst/>
              <a:rect l="l" t="t" r="r" b="b"/>
              <a:pathLst>
                <a:path w="9144000" h="3421379">
                  <a:moveTo>
                    <a:pt x="6471920" y="0"/>
                  </a:moveTo>
                  <a:lnTo>
                    <a:pt x="9144000" y="0"/>
                  </a:lnTo>
                </a:path>
                <a:path w="9144000" h="3421379">
                  <a:moveTo>
                    <a:pt x="0" y="362712"/>
                  </a:moveTo>
                  <a:lnTo>
                    <a:pt x="9144000" y="362712"/>
                  </a:lnTo>
                </a:path>
                <a:path w="9144000" h="3421379">
                  <a:moveTo>
                    <a:pt x="0" y="779272"/>
                  </a:moveTo>
                  <a:lnTo>
                    <a:pt x="9144000" y="779272"/>
                  </a:lnTo>
                </a:path>
                <a:path w="9144000" h="3421379">
                  <a:moveTo>
                    <a:pt x="5914390" y="1257173"/>
                  </a:moveTo>
                  <a:lnTo>
                    <a:pt x="9144000" y="1257173"/>
                  </a:lnTo>
                </a:path>
                <a:path w="9144000" h="3421379">
                  <a:moveTo>
                    <a:pt x="0" y="1856613"/>
                  </a:moveTo>
                  <a:lnTo>
                    <a:pt x="9144000" y="1856613"/>
                  </a:lnTo>
                </a:path>
                <a:path w="9144000" h="3421379">
                  <a:moveTo>
                    <a:pt x="5914390" y="2334387"/>
                  </a:moveTo>
                  <a:lnTo>
                    <a:pt x="9144000" y="2334387"/>
                  </a:lnTo>
                </a:path>
                <a:path w="9144000" h="3421379">
                  <a:moveTo>
                    <a:pt x="0" y="3004693"/>
                  </a:moveTo>
                  <a:lnTo>
                    <a:pt x="9144000" y="3004693"/>
                  </a:lnTo>
                </a:path>
                <a:path w="9144000" h="3421379">
                  <a:moveTo>
                    <a:pt x="0" y="3421379"/>
                  </a:moveTo>
                  <a:lnTo>
                    <a:pt x="9144000" y="3421379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17494" y="5050028"/>
              <a:ext cx="2145665" cy="0"/>
            </a:xfrm>
            <a:custGeom>
              <a:avLst/>
              <a:gdLst/>
              <a:ahLst/>
              <a:cxnLst/>
              <a:rect l="l" t="t" r="r" b="b"/>
              <a:pathLst>
                <a:path w="2145665">
                  <a:moveTo>
                    <a:pt x="0" y="0"/>
                  </a:moveTo>
                  <a:lnTo>
                    <a:pt x="2145665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050028"/>
              <a:ext cx="9144000" cy="1016635"/>
            </a:xfrm>
            <a:custGeom>
              <a:avLst/>
              <a:gdLst/>
              <a:ahLst/>
              <a:cxnLst/>
              <a:rect l="l" t="t" r="r" b="b"/>
              <a:pathLst>
                <a:path w="9144000" h="1016635">
                  <a:moveTo>
                    <a:pt x="5914390" y="0"/>
                  </a:moveTo>
                  <a:lnTo>
                    <a:pt x="9144000" y="0"/>
                  </a:lnTo>
                </a:path>
                <a:path w="9144000" h="1016635">
                  <a:moveTo>
                    <a:pt x="0" y="599478"/>
                  </a:moveTo>
                  <a:lnTo>
                    <a:pt x="9144000" y="599478"/>
                  </a:lnTo>
                </a:path>
                <a:path w="9144000" h="1016635">
                  <a:moveTo>
                    <a:pt x="0" y="1016088"/>
                  </a:moveTo>
                  <a:lnTo>
                    <a:pt x="9144000" y="1016088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882141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1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84848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9519" y="1083310"/>
            <a:ext cx="3435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5" dirty="0">
                <a:latin typeface="Malgun Gothic"/>
                <a:cs typeface="Malgun Gothic"/>
              </a:rPr>
              <a:t>대학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0040" y="1083310"/>
            <a:ext cx="3435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5" dirty="0">
                <a:latin typeface="Malgun Gothic"/>
                <a:cs typeface="Malgun Gothic"/>
              </a:rPr>
              <a:t>지역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6100" y="984249"/>
            <a:ext cx="34290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55" dirty="0">
                <a:latin typeface="Malgun Gothic"/>
                <a:cs typeface="Malgun Gothic"/>
              </a:rPr>
              <a:t>모집  시기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97073" y="1083310"/>
            <a:ext cx="6597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5" dirty="0">
                <a:latin typeface="Malgun Gothic"/>
                <a:cs typeface="Malgun Gothic"/>
              </a:rPr>
              <a:t>전형유형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60952" y="1083310"/>
            <a:ext cx="6597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5" dirty="0">
                <a:latin typeface="Malgun Gothic"/>
                <a:cs typeface="Malgun Gothic"/>
              </a:rPr>
              <a:t>모집단위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7641" y="984249"/>
            <a:ext cx="848994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8795" algn="l"/>
              </a:tabLst>
            </a:pPr>
            <a:r>
              <a:rPr sz="1300" b="1" spc="-55" dirty="0">
                <a:latin typeface="Malgun Gothic"/>
                <a:cs typeface="Malgun Gothic"/>
              </a:rPr>
              <a:t>선</a:t>
            </a:r>
            <a:r>
              <a:rPr sz="1300" b="1" spc="-5" dirty="0">
                <a:latin typeface="Malgun Gothic"/>
                <a:cs typeface="Malgun Gothic"/>
              </a:rPr>
              <a:t>발</a:t>
            </a:r>
            <a:r>
              <a:rPr sz="1300" b="1" dirty="0">
                <a:latin typeface="Malgun Gothic"/>
                <a:cs typeface="Malgun Gothic"/>
              </a:rPr>
              <a:t>	</a:t>
            </a:r>
            <a:r>
              <a:rPr sz="1300" b="1" spc="-55" dirty="0">
                <a:latin typeface="Malgun Gothic"/>
                <a:cs typeface="Malgun Gothic"/>
              </a:rPr>
              <a:t>선발</a:t>
            </a:r>
            <a:endParaRPr sz="13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tabLst>
                <a:tab pos="518795" algn="l"/>
              </a:tabLst>
            </a:pPr>
            <a:r>
              <a:rPr sz="1300" b="1" spc="-55" dirty="0">
                <a:latin typeface="Malgun Gothic"/>
                <a:cs typeface="Malgun Gothic"/>
              </a:rPr>
              <a:t>인</a:t>
            </a:r>
            <a:r>
              <a:rPr sz="1300" b="1" spc="-5" dirty="0">
                <a:latin typeface="Malgun Gothic"/>
                <a:cs typeface="Malgun Gothic"/>
              </a:rPr>
              <a:t>원</a:t>
            </a:r>
            <a:r>
              <a:rPr sz="1300" b="1" dirty="0">
                <a:latin typeface="Malgun Gothic"/>
                <a:cs typeface="Malgun Gothic"/>
              </a:rPr>
              <a:t>	</a:t>
            </a:r>
            <a:r>
              <a:rPr sz="1300" b="1" spc="-55" dirty="0">
                <a:latin typeface="Malgun Gothic"/>
                <a:cs typeface="Malgun Gothic"/>
              </a:rPr>
              <a:t>방법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34581" y="893444"/>
            <a:ext cx="1757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45" dirty="0">
                <a:latin typeface="Malgun Gothic"/>
                <a:cs typeface="Malgun Gothic"/>
              </a:rPr>
              <a:t>전형요소별</a:t>
            </a:r>
            <a:r>
              <a:rPr sz="1300" b="1" spc="-155" dirty="0">
                <a:latin typeface="Malgun Gothic"/>
                <a:cs typeface="Malgun Gothic"/>
              </a:rPr>
              <a:t> </a:t>
            </a:r>
            <a:r>
              <a:rPr sz="1300" b="1" spc="-45" dirty="0">
                <a:latin typeface="Malgun Gothic"/>
                <a:cs typeface="Malgun Gothic"/>
              </a:rPr>
              <a:t>반영비율(%)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8559" y="1615185"/>
            <a:ext cx="464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건국대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2232" y="1615185"/>
            <a:ext cx="2003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  <a:tab pos="1258570" algn="l"/>
              </a:tabLst>
            </a:pPr>
            <a:r>
              <a:rPr sz="1200" b="1" spc="-50" dirty="0">
                <a:latin typeface="Malgun Gothic"/>
                <a:cs typeface="Malgun Gothic"/>
              </a:rPr>
              <a:t>서</a:t>
            </a:r>
            <a:r>
              <a:rPr sz="1200" b="1" dirty="0">
                <a:latin typeface="Malgun Gothic"/>
                <a:cs typeface="Malgun Gothic"/>
              </a:rPr>
              <a:t>울	</a:t>
            </a:r>
            <a:r>
              <a:rPr sz="1200" b="1" spc="-5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시	</a:t>
            </a:r>
            <a:r>
              <a:rPr sz="1200" b="1" spc="-50" dirty="0">
                <a:latin typeface="Malgun Gothic"/>
                <a:cs typeface="Malgun Gothic"/>
              </a:rPr>
              <a:t>학생부종합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53103" y="1523746"/>
            <a:ext cx="1275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신산업융합학과  </a:t>
            </a:r>
            <a:r>
              <a:rPr sz="1200" b="1" spc="-45" dirty="0">
                <a:latin typeface="Malgun Gothic"/>
                <a:cs typeface="Malgun Gothic"/>
              </a:rPr>
              <a:t>k</a:t>
            </a:r>
            <a:r>
              <a:rPr sz="1200" b="1" spc="-50" dirty="0">
                <a:latin typeface="Malgun Gothic"/>
                <a:cs typeface="Malgun Gothic"/>
              </a:rPr>
              <a:t>뷰티산업융합학과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52694" y="1615185"/>
            <a:ext cx="272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136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36309" y="1523746"/>
            <a:ext cx="31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일괄  합산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48119" y="1217803"/>
            <a:ext cx="2482215" cy="605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7695" algn="l"/>
                <a:tab pos="1064895" algn="l"/>
                <a:tab pos="1579880" algn="l"/>
                <a:tab pos="2152015" algn="l"/>
              </a:tabLst>
            </a:pPr>
            <a:r>
              <a:rPr sz="1300" b="1" spc="-150" dirty="0">
                <a:latin typeface="Malgun Gothic"/>
                <a:cs typeface="Malgun Gothic"/>
              </a:rPr>
              <a:t>학생</a:t>
            </a:r>
            <a:r>
              <a:rPr sz="1300" b="1" spc="-5" dirty="0">
                <a:latin typeface="Malgun Gothic"/>
                <a:cs typeface="Malgun Gothic"/>
              </a:rPr>
              <a:t>부</a:t>
            </a:r>
            <a:r>
              <a:rPr sz="1300" b="1" dirty="0">
                <a:latin typeface="Malgun Gothic"/>
                <a:cs typeface="Malgun Gothic"/>
              </a:rPr>
              <a:t>	</a:t>
            </a:r>
            <a:r>
              <a:rPr sz="1300" b="1" spc="-55" dirty="0">
                <a:latin typeface="Malgun Gothic"/>
                <a:cs typeface="Malgun Gothic"/>
              </a:rPr>
              <a:t>수</a:t>
            </a:r>
            <a:r>
              <a:rPr sz="1300" b="1" spc="-5" dirty="0">
                <a:latin typeface="Malgun Gothic"/>
                <a:cs typeface="Malgun Gothic"/>
              </a:rPr>
              <a:t>능</a:t>
            </a:r>
            <a:r>
              <a:rPr sz="1300" b="1" dirty="0">
                <a:latin typeface="Malgun Gothic"/>
                <a:cs typeface="Malgun Gothic"/>
              </a:rPr>
              <a:t>	</a:t>
            </a:r>
            <a:r>
              <a:rPr sz="1300" b="1" spc="-55" dirty="0">
                <a:latin typeface="Malgun Gothic"/>
                <a:cs typeface="Malgun Gothic"/>
              </a:rPr>
              <a:t>면</a:t>
            </a:r>
            <a:r>
              <a:rPr sz="1300" b="1" spc="-5" dirty="0">
                <a:latin typeface="Malgun Gothic"/>
                <a:cs typeface="Malgun Gothic"/>
              </a:rPr>
              <a:t>접</a:t>
            </a:r>
            <a:r>
              <a:rPr sz="1300" b="1" dirty="0">
                <a:latin typeface="Malgun Gothic"/>
                <a:cs typeface="Malgun Gothic"/>
              </a:rPr>
              <a:t>	</a:t>
            </a:r>
            <a:r>
              <a:rPr sz="1300" b="1" spc="-55" dirty="0">
                <a:latin typeface="Malgun Gothic"/>
                <a:cs typeface="Malgun Gothic"/>
              </a:rPr>
              <a:t>실</a:t>
            </a:r>
            <a:r>
              <a:rPr sz="1300" b="1" spc="-5" dirty="0">
                <a:latin typeface="Malgun Gothic"/>
                <a:cs typeface="Malgun Gothic"/>
              </a:rPr>
              <a:t>기</a:t>
            </a:r>
            <a:r>
              <a:rPr sz="1300" b="1" dirty="0">
                <a:latin typeface="Malgun Gothic"/>
                <a:cs typeface="Malgun Gothic"/>
              </a:rPr>
              <a:t>	</a:t>
            </a:r>
            <a:r>
              <a:rPr sz="1300" b="1" spc="-55" dirty="0">
                <a:latin typeface="Malgun Gothic"/>
                <a:cs typeface="Malgun Gothic"/>
              </a:rPr>
              <a:t>기타</a:t>
            </a:r>
            <a:endParaRPr sz="13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Malgun Gothic"/>
              <a:cs typeface="Malgun Gothic"/>
            </a:endParaRPr>
          </a:p>
          <a:p>
            <a:pPr marL="149860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30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51240" y="1523746"/>
            <a:ext cx="421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70</a:t>
            </a:r>
            <a:endParaRPr sz="12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(서류</a:t>
            </a:r>
            <a:r>
              <a:rPr sz="1200" b="1" dirty="0">
                <a:latin typeface="Malgun Gothic"/>
                <a:cs typeface="Malgun Gothic"/>
              </a:rPr>
              <a:t>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8559" y="2362327"/>
            <a:ext cx="464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경희대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02232" y="2362327"/>
            <a:ext cx="2003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  <a:tab pos="1258570" algn="l"/>
              </a:tabLst>
            </a:pPr>
            <a:r>
              <a:rPr sz="1200" b="1" spc="-50" dirty="0">
                <a:latin typeface="Malgun Gothic"/>
                <a:cs typeface="Malgun Gothic"/>
              </a:rPr>
              <a:t>서</a:t>
            </a:r>
            <a:r>
              <a:rPr sz="1200" b="1" dirty="0">
                <a:latin typeface="Malgun Gothic"/>
                <a:cs typeface="Malgun Gothic"/>
              </a:rPr>
              <a:t>울	</a:t>
            </a:r>
            <a:r>
              <a:rPr sz="1200" b="1" spc="-5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시	</a:t>
            </a:r>
            <a:r>
              <a:rPr sz="1200" b="1" spc="-50" dirty="0">
                <a:latin typeface="Malgun Gothic"/>
                <a:cs typeface="Malgun Gothic"/>
              </a:rPr>
              <a:t>학생부종합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29659" y="2179446"/>
            <a:ext cx="1522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국제통상</a:t>
            </a:r>
            <a:r>
              <a:rPr sz="1200" b="1" spc="-55" dirty="0">
                <a:latin typeface="Malgun Gothic"/>
                <a:cs typeface="Malgun Gothic"/>
              </a:rPr>
              <a:t>·</a:t>
            </a:r>
            <a:r>
              <a:rPr sz="1200" b="1" spc="-50" dirty="0">
                <a:latin typeface="Malgun Gothic"/>
                <a:cs typeface="Malgun Gothic"/>
              </a:rPr>
              <a:t>금융투자학부  문화관광산업학과  조리산업학과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52694" y="2362327"/>
            <a:ext cx="272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193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48553" y="1970913"/>
            <a:ext cx="502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1단계  (3배</a:t>
            </a:r>
            <a:r>
              <a:rPr sz="1200" b="1" spc="-6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22868" y="2062353"/>
            <a:ext cx="272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100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95161" y="2601214"/>
            <a:ext cx="400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2단계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76768" y="2601214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30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34476" y="2418334"/>
            <a:ext cx="450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70</a:t>
            </a:r>
            <a:endParaRPr sz="1200">
              <a:latin typeface="Malgun Gothic"/>
              <a:cs typeface="Malgun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(1단계  </a:t>
            </a:r>
            <a:r>
              <a:rPr sz="1200" b="1" spc="-35" dirty="0">
                <a:latin typeface="Malgun Gothic"/>
                <a:cs typeface="Malgun Gothic"/>
              </a:rPr>
              <a:t>성적)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8559" y="3475101"/>
            <a:ext cx="464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고려대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02232" y="3475101"/>
            <a:ext cx="2003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  <a:tab pos="1258570" algn="l"/>
              </a:tabLst>
            </a:pPr>
            <a:r>
              <a:rPr sz="1200" b="1" spc="-50" dirty="0">
                <a:latin typeface="Malgun Gothic"/>
                <a:cs typeface="Malgun Gothic"/>
              </a:rPr>
              <a:t>서</a:t>
            </a:r>
            <a:r>
              <a:rPr sz="1200" b="1" dirty="0">
                <a:latin typeface="Malgun Gothic"/>
                <a:cs typeface="Malgun Gothic"/>
              </a:rPr>
              <a:t>울	</a:t>
            </a:r>
            <a:r>
              <a:rPr sz="1200" b="1" spc="-5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시	</a:t>
            </a:r>
            <a:r>
              <a:rPr sz="1200" b="1" spc="-50" dirty="0">
                <a:latin typeface="Malgun Gothic"/>
                <a:cs typeface="Malgun Gothic"/>
              </a:rPr>
              <a:t>학생부종합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76676" y="3017901"/>
            <a:ext cx="20351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건축사회환경공학부,건축학과,  기계공학부,산업경영공학부,생  </a:t>
            </a:r>
            <a:r>
              <a:rPr sz="1200" b="1" spc="-55" dirty="0">
                <a:latin typeface="Malgun Gothic"/>
                <a:cs typeface="Malgun Gothic"/>
              </a:rPr>
              <a:t>명공학부,생명과학부,식품공학  과,신소재공학부,전기전자공학  </a:t>
            </a:r>
            <a:r>
              <a:rPr sz="1200" b="1" spc="-50" dirty="0">
                <a:latin typeface="Malgun Gothic"/>
                <a:cs typeface="Malgun Gothic"/>
              </a:rPr>
              <a:t>부</a:t>
            </a:r>
            <a:r>
              <a:rPr sz="1200" b="1" spc="-55" dirty="0">
                <a:latin typeface="Malgun Gothic"/>
                <a:cs typeface="Malgun Gothic"/>
              </a:rPr>
              <a:t>,</a:t>
            </a:r>
            <a:r>
              <a:rPr sz="1200" b="1" spc="-50" dirty="0">
                <a:latin typeface="Malgun Gothic"/>
                <a:cs typeface="Malgun Gothic"/>
              </a:rPr>
              <a:t>컴퓨터학과</a:t>
            </a:r>
            <a:r>
              <a:rPr sz="1200" b="1" spc="-55" dirty="0">
                <a:latin typeface="Malgun Gothic"/>
                <a:cs typeface="Malgun Gothic"/>
              </a:rPr>
              <a:t>,</a:t>
            </a:r>
            <a:r>
              <a:rPr sz="1200" b="1" spc="-50" dirty="0">
                <a:latin typeface="Malgun Gothic"/>
                <a:cs typeface="Malgun Gothic"/>
              </a:rPr>
              <a:t>화공생명공학과</a:t>
            </a:r>
            <a:r>
              <a:rPr sz="1200" b="1" dirty="0">
                <a:latin typeface="Malgun Gothic"/>
                <a:cs typeface="Malgun Gothic"/>
              </a:rPr>
              <a:t>,  </a:t>
            </a:r>
            <a:r>
              <a:rPr sz="1200" b="1" spc="-50" dirty="0">
                <a:latin typeface="Malgun Gothic"/>
                <a:cs typeface="Malgun Gothic"/>
              </a:rPr>
              <a:t>환경생태공학부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93841" y="3475101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10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948553" y="3048380"/>
            <a:ext cx="5022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1단계  (3배</a:t>
            </a:r>
            <a:r>
              <a:rPr sz="1200" b="1" spc="-6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51240" y="3048380"/>
            <a:ext cx="421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100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(서류</a:t>
            </a:r>
            <a:r>
              <a:rPr sz="1200" b="1" dirty="0">
                <a:latin typeface="Malgun Gothic"/>
                <a:cs typeface="Malgun Gothic"/>
              </a:rPr>
              <a:t>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95161" y="3714115"/>
            <a:ext cx="400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2단계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676768" y="3714115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30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34476" y="3531234"/>
            <a:ext cx="450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70</a:t>
            </a:r>
            <a:endParaRPr sz="12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(1단계</a:t>
            </a:r>
            <a:endParaRPr sz="1200">
              <a:latin typeface="Malgun Gothic"/>
              <a:cs typeface="Malgun Gothic"/>
            </a:endParaRPr>
          </a:p>
          <a:p>
            <a:pPr marL="5080" algn="ctr">
              <a:lnSpc>
                <a:spcPct val="100000"/>
              </a:lnSpc>
            </a:pPr>
            <a:r>
              <a:rPr sz="1200" b="1" spc="-35" dirty="0">
                <a:latin typeface="Malgun Gothic"/>
                <a:cs typeface="Malgun Gothic"/>
              </a:rPr>
              <a:t>성적)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8559" y="4257802"/>
            <a:ext cx="464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광운대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2232" y="4257802"/>
            <a:ext cx="2003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  <a:tab pos="1258570" algn="l"/>
              </a:tabLst>
            </a:pPr>
            <a:r>
              <a:rPr sz="1200" b="1" spc="-50" dirty="0">
                <a:latin typeface="Malgun Gothic"/>
                <a:cs typeface="Malgun Gothic"/>
              </a:rPr>
              <a:t>서</a:t>
            </a:r>
            <a:r>
              <a:rPr sz="1200" b="1" dirty="0">
                <a:latin typeface="Malgun Gothic"/>
                <a:cs typeface="Malgun Gothic"/>
              </a:rPr>
              <a:t>울	</a:t>
            </a:r>
            <a:r>
              <a:rPr sz="1200" b="1" spc="-5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시	</a:t>
            </a:r>
            <a:r>
              <a:rPr sz="1200" b="1" spc="-50" dirty="0">
                <a:latin typeface="Malgun Gothic"/>
                <a:cs typeface="Malgun Gothic"/>
              </a:rPr>
              <a:t>학생부종합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65879" y="4166361"/>
            <a:ext cx="1049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3025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자산관리학과  정보콘텐츠학과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93841" y="4257802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94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36309" y="4166361"/>
            <a:ext cx="31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일괄  합산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651240" y="4166361"/>
            <a:ext cx="421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100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(서류</a:t>
            </a:r>
            <a:r>
              <a:rPr sz="1200" b="1" dirty="0">
                <a:latin typeface="Malgun Gothic"/>
                <a:cs typeface="Malgun Gothic"/>
              </a:rPr>
              <a:t>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8559" y="5004942"/>
            <a:ext cx="464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국민대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02232" y="5004942"/>
            <a:ext cx="2003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  <a:tab pos="1258570" algn="l"/>
              </a:tabLst>
            </a:pPr>
            <a:r>
              <a:rPr sz="1200" b="1" spc="-50" dirty="0">
                <a:latin typeface="Malgun Gothic"/>
                <a:cs typeface="Malgun Gothic"/>
              </a:rPr>
              <a:t>서</a:t>
            </a:r>
            <a:r>
              <a:rPr sz="1200" b="1" dirty="0">
                <a:latin typeface="Malgun Gothic"/>
                <a:cs typeface="Malgun Gothic"/>
              </a:rPr>
              <a:t>울	</a:t>
            </a:r>
            <a:r>
              <a:rPr sz="1200" b="1" spc="-5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시	</a:t>
            </a:r>
            <a:r>
              <a:rPr sz="1200" b="1" spc="-50" dirty="0">
                <a:latin typeface="Malgun Gothic"/>
                <a:cs typeface="Malgun Gothic"/>
              </a:rPr>
              <a:t>학생부종합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39032" y="4704969"/>
            <a:ext cx="903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기업경영학부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52694" y="5004942"/>
            <a:ext cx="272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156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48553" y="4613529"/>
            <a:ext cx="502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1단계  (3배</a:t>
            </a:r>
            <a:r>
              <a:rPr sz="1200" b="1" spc="-6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651240" y="4613529"/>
            <a:ext cx="421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100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(서류</a:t>
            </a:r>
            <a:r>
              <a:rPr sz="1200" b="1" dirty="0">
                <a:latin typeface="Malgun Gothic"/>
                <a:cs typeface="Malgun Gothic"/>
              </a:rPr>
              <a:t>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865879" y="5243829"/>
            <a:ext cx="1049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기업융합법학과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95161" y="5243829"/>
            <a:ext cx="400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2단계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676768" y="5243829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30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34476" y="5060950"/>
            <a:ext cx="450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70</a:t>
            </a:r>
            <a:endParaRPr sz="1200">
              <a:latin typeface="Malgun Gothic"/>
              <a:cs typeface="Malgun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(1단계  </a:t>
            </a:r>
            <a:r>
              <a:rPr sz="1200" b="1" spc="-35" dirty="0">
                <a:latin typeface="Malgun Gothic"/>
                <a:cs typeface="Malgun Gothic"/>
              </a:rPr>
              <a:t>성적)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08559" y="5751982"/>
            <a:ext cx="464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단국대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02232" y="5751982"/>
            <a:ext cx="4076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  <a:tab pos="1258570" algn="l"/>
                <a:tab pos="2313305" algn="l"/>
              </a:tabLst>
            </a:pPr>
            <a:r>
              <a:rPr sz="1200" b="1" spc="-25" dirty="0">
                <a:latin typeface="Malgun Gothic"/>
                <a:cs typeface="Malgun Gothic"/>
              </a:rPr>
              <a:t>경기	수시	</a:t>
            </a:r>
            <a:r>
              <a:rPr sz="1200" b="1" spc="-40" dirty="0">
                <a:latin typeface="Malgun Gothic"/>
                <a:cs typeface="Malgun Gothic"/>
              </a:rPr>
              <a:t>학생부종합	</a:t>
            </a:r>
            <a:r>
              <a:rPr sz="1200" b="1" spc="-45" dirty="0">
                <a:latin typeface="Malgun Gothic"/>
                <a:cs typeface="Malgun Gothic"/>
              </a:rPr>
              <a:t>산업경영학과 60/(천안</a:t>
            </a:r>
            <a:r>
              <a:rPr sz="1200" b="1" spc="-225" dirty="0">
                <a:latin typeface="Malgun Gothic"/>
                <a:cs typeface="Malgun Gothic"/>
              </a:rPr>
              <a:t> </a:t>
            </a:r>
            <a:r>
              <a:rPr sz="1200" b="1" spc="-50" dirty="0">
                <a:latin typeface="Malgun Gothic"/>
                <a:cs typeface="Malgun Gothic"/>
              </a:rPr>
              <a:t>20)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93841" y="5751982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80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36309" y="5660542"/>
            <a:ext cx="318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일괄  합산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651240" y="5660542"/>
            <a:ext cx="421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100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(서류</a:t>
            </a:r>
            <a:r>
              <a:rPr sz="1200" b="1" dirty="0">
                <a:latin typeface="Malgun Gothic"/>
                <a:cs typeface="Malgun Gothic"/>
              </a:rPr>
              <a:t>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08559" y="6351828"/>
            <a:ext cx="464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대진대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02232" y="6351828"/>
            <a:ext cx="2003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175" algn="l"/>
                <a:tab pos="1258570" algn="l"/>
              </a:tabLst>
            </a:pPr>
            <a:r>
              <a:rPr sz="1200" b="1" spc="-50" dirty="0">
                <a:latin typeface="Malgun Gothic"/>
                <a:cs typeface="Malgun Gothic"/>
              </a:rPr>
              <a:t>경</a:t>
            </a:r>
            <a:r>
              <a:rPr sz="1200" b="1" dirty="0">
                <a:latin typeface="Malgun Gothic"/>
                <a:cs typeface="Malgun Gothic"/>
              </a:rPr>
              <a:t>기	</a:t>
            </a:r>
            <a:r>
              <a:rPr sz="1200" b="1" spc="-5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시	</a:t>
            </a:r>
            <a:r>
              <a:rPr sz="1200" b="1" spc="-50" dirty="0">
                <a:latin typeface="Malgun Gothic"/>
                <a:cs typeface="Malgun Gothic"/>
              </a:rPr>
              <a:t>학생부종합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46423" y="6077203"/>
            <a:ext cx="14884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공공인재법학과  행정학과  사회복지보육학과  휴먼케어평생교육학과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593841" y="6351828"/>
            <a:ext cx="190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60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036309" y="6260083"/>
            <a:ext cx="318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일괄  합산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651240" y="6260083"/>
            <a:ext cx="421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100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200" b="1" spc="-50" dirty="0">
                <a:latin typeface="Malgun Gothic"/>
                <a:cs typeface="Malgun Gothic"/>
              </a:rPr>
              <a:t>(서류</a:t>
            </a:r>
            <a:r>
              <a:rPr sz="1200" b="1" dirty="0">
                <a:latin typeface="Malgun Gothic"/>
                <a:cs typeface="Malgun Gothic"/>
              </a:rPr>
              <a:t>)</a:t>
            </a:r>
            <a:endParaRPr sz="12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2785"/>
            <a:ext cx="9143999" cy="585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1" y="1008761"/>
          <a:ext cx="9144629" cy="5773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210"/>
                <a:gridCol w="460375"/>
                <a:gridCol w="678179"/>
                <a:gridCol w="1872614"/>
                <a:gridCol w="1872614"/>
                <a:gridCol w="569595"/>
                <a:gridCol w="491489"/>
                <a:gridCol w="564515"/>
                <a:gridCol w="437515"/>
                <a:gridCol w="437515"/>
                <a:gridCol w="548004"/>
                <a:gridCol w="548004"/>
              </a:tblGrid>
              <a:tr h="26873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698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지역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모집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b="1" spc="-60" dirty="0">
                          <a:latin typeface="Malgun Gothic"/>
                          <a:cs typeface="Malgun Gothic"/>
                        </a:rPr>
                        <a:t>시기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전형유형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18490">
                        <a:lnSpc>
                          <a:spcPct val="100000"/>
                        </a:lnSpc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모집단위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선발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b="1" spc="-60" dirty="0">
                          <a:latin typeface="Malgun Gothic"/>
                          <a:cs typeface="Malgun Gothic"/>
                        </a:rPr>
                        <a:t>인원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선발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300" b="1" spc="-60" dirty="0">
                          <a:latin typeface="Malgun Gothic"/>
                          <a:cs typeface="Malgun Gothic"/>
                        </a:rPr>
                        <a:t>방법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4057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300" b="1" spc="-45" dirty="0">
                          <a:latin typeface="Malgun Gothic"/>
                          <a:cs typeface="Malgun Gothic"/>
                        </a:rPr>
                        <a:t>전형요소별</a:t>
                      </a:r>
                      <a:r>
                        <a:rPr sz="1300" b="1" spc="-9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300" b="1" spc="-45" dirty="0">
                          <a:latin typeface="Malgun Gothic"/>
                          <a:cs typeface="Malgun Gothic"/>
                        </a:rPr>
                        <a:t>반영비율(%)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03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150" dirty="0">
                          <a:latin typeface="Malgun Gothic"/>
                          <a:cs typeface="Malgun Gothic"/>
                        </a:rPr>
                        <a:t>학생부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면접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실기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기타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8445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560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동국대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8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 marR="385445" indent="-508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글로벌무역학과  융합보안학과  사회복지상담</a:t>
                      </a:r>
                      <a:r>
                        <a:rPr sz="1100" b="1" spc="-60" dirty="0">
                          <a:latin typeface="Malgun Gothic"/>
                          <a:cs typeface="Malgun Gothic"/>
                        </a:rPr>
                        <a:t>학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152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(정시3)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35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31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동덕여대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685" marR="385445" indent="1320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세무회계학과  토탈뷰티케어</a:t>
                      </a:r>
                      <a:r>
                        <a:rPr sz="1100" b="1" spc="-60" dirty="0">
                          <a:latin typeface="Malgun Gothic"/>
                          <a:cs typeface="Malgun Gothic"/>
                        </a:rPr>
                        <a:t>학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1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66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35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11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40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60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11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4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40" dirty="0">
                          <a:latin typeface="Malgun Gothic"/>
                          <a:cs typeface="Malgun Gothic"/>
                        </a:rPr>
                        <a:t>정시(다)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641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세무회계학과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19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35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40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60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43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명지대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0007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00685" marR="385445" indent="-82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법무행정학과  부동산학과  사회복지학과  창의융합인재</a:t>
                      </a:r>
                      <a:r>
                        <a:rPr sz="1100" b="1" spc="-60" dirty="0">
                          <a:latin typeface="Malgun Gothic"/>
                          <a:cs typeface="Malgun Gothic"/>
                        </a:rPr>
                        <a:t>학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부  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심리치료학과  미래융합경영</a:t>
                      </a:r>
                      <a:r>
                        <a:rPr sz="1100" b="1" spc="-60" dirty="0">
                          <a:latin typeface="Malgun Gothic"/>
                          <a:cs typeface="Malgun Gothic"/>
                        </a:rPr>
                        <a:t>학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147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1단계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100" b="1" spc="-45" dirty="0">
                          <a:latin typeface="Malgun Gothic"/>
                          <a:cs typeface="Malgun Gothic"/>
                        </a:rPr>
                        <a:t>(5배수)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2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65405" algn="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단계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30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70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81280" marR="71120"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(1단계  </a:t>
                      </a: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성적)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429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1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상명대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641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융합경영학과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72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35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서경대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학생부교과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경영학부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186055" marR="169545" indent="-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문화콘텐츠학과  헤어·메이크업</a:t>
                      </a:r>
                      <a:r>
                        <a:rPr sz="1100" b="1" spc="-60" dirty="0">
                          <a:latin typeface="Malgun Gothic"/>
                          <a:cs typeface="Malgun Gothic"/>
                        </a:rPr>
                        <a:t>디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자</a:t>
                      </a:r>
                      <a:r>
                        <a:rPr sz="1100" b="1" spc="-60" dirty="0">
                          <a:latin typeface="Malgun Gothic"/>
                          <a:cs typeface="Malgun Gothic"/>
                        </a:rPr>
                        <a:t>인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6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69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35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11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42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9539" marR="56515" indent="-6731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서울과학  기술대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0007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34010" marR="31877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건설환경융합</a:t>
                      </a:r>
                      <a:r>
                        <a:rPr sz="1100" b="1" spc="-60" dirty="0">
                          <a:latin typeface="Malgun Gothic"/>
                          <a:cs typeface="Malgun Gothic"/>
                        </a:rPr>
                        <a:t>공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과  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문화예술학과  벤처경영학과  헬스케어학과  융합기계공학과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130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marR="15875" indent="2286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1단계  (</a:t>
                      </a: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3</a:t>
                      </a:r>
                      <a:r>
                        <a:rPr sz="1100" b="1" spc="-60" dirty="0">
                          <a:latin typeface="Malgun Gothic"/>
                          <a:cs typeface="Malgun Gothic"/>
                        </a:rPr>
                        <a:t>배수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1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62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65405" algn="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단계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30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70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81280" marR="71120"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(1단계  </a:t>
                      </a: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성적)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73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7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성신여대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학생부교과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526415" algn="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뷰티산업학과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20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350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44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60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40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30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52069" marR="34925" indent="-6350"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(경영개  발계획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6096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335276" y="293497"/>
            <a:ext cx="988313" cy="334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3099" y="291084"/>
            <a:ext cx="1297876" cy="336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4715" y="288797"/>
            <a:ext cx="1276858" cy="339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5083" y="306070"/>
            <a:ext cx="639444" cy="321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4735" y="293497"/>
            <a:ext cx="620267" cy="3345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793" y="0"/>
            <a:ext cx="9165590" cy="6858000"/>
            <a:chOff x="-10793" y="0"/>
            <a:chExt cx="916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37031"/>
              <a:ext cx="9143999" cy="62209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63562"/>
              <a:ext cx="9144000" cy="478790"/>
            </a:xfrm>
            <a:custGeom>
              <a:avLst/>
              <a:gdLst/>
              <a:ahLst/>
              <a:cxnLst/>
              <a:rect l="l" t="t" r="r" b="b"/>
              <a:pathLst>
                <a:path w="9144000" h="478790">
                  <a:moveTo>
                    <a:pt x="3647046" y="0"/>
                  </a:moveTo>
                  <a:lnTo>
                    <a:pt x="3647046" y="0"/>
                  </a:lnTo>
                  <a:lnTo>
                    <a:pt x="0" y="0"/>
                  </a:lnTo>
                  <a:lnTo>
                    <a:pt x="0" y="478675"/>
                  </a:lnTo>
                  <a:lnTo>
                    <a:pt x="3647046" y="478675"/>
                  </a:lnTo>
                  <a:lnTo>
                    <a:pt x="3647046" y="0"/>
                  </a:lnTo>
                  <a:close/>
                </a:path>
                <a:path w="9144000" h="478790">
                  <a:moveTo>
                    <a:pt x="6088545" y="0"/>
                  </a:moveTo>
                  <a:lnTo>
                    <a:pt x="5521579" y="0"/>
                  </a:lnTo>
                  <a:lnTo>
                    <a:pt x="3647059" y="0"/>
                  </a:lnTo>
                  <a:lnTo>
                    <a:pt x="3647059" y="478675"/>
                  </a:lnTo>
                  <a:lnTo>
                    <a:pt x="5521579" y="478675"/>
                  </a:lnTo>
                  <a:lnTo>
                    <a:pt x="6088545" y="478675"/>
                  </a:lnTo>
                  <a:lnTo>
                    <a:pt x="6088545" y="0"/>
                  </a:lnTo>
                  <a:close/>
                </a:path>
                <a:path w="9144000" h="478790">
                  <a:moveTo>
                    <a:pt x="9144000" y="76"/>
                  </a:moveTo>
                  <a:lnTo>
                    <a:pt x="6607416" y="76"/>
                  </a:lnTo>
                  <a:lnTo>
                    <a:pt x="6088634" y="0"/>
                  </a:lnTo>
                  <a:lnTo>
                    <a:pt x="6088634" y="478675"/>
                  </a:lnTo>
                  <a:lnTo>
                    <a:pt x="6607302" y="478675"/>
                  </a:lnTo>
                  <a:lnTo>
                    <a:pt x="7139724" y="478675"/>
                  </a:lnTo>
                  <a:lnTo>
                    <a:pt x="7139724" y="239407"/>
                  </a:lnTo>
                  <a:lnTo>
                    <a:pt x="7139813" y="478675"/>
                  </a:lnTo>
                  <a:lnTo>
                    <a:pt x="7575296" y="478675"/>
                  </a:lnTo>
                  <a:lnTo>
                    <a:pt x="8010842" y="478675"/>
                  </a:lnTo>
                  <a:lnTo>
                    <a:pt x="8010842" y="239407"/>
                  </a:lnTo>
                  <a:lnTo>
                    <a:pt x="8010906" y="478675"/>
                  </a:lnTo>
                  <a:lnTo>
                    <a:pt x="8556498" y="478675"/>
                  </a:lnTo>
                  <a:lnTo>
                    <a:pt x="9143987" y="478675"/>
                  </a:lnTo>
                  <a:lnTo>
                    <a:pt x="9143987" y="239407"/>
                  </a:lnTo>
                  <a:lnTo>
                    <a:pt x="9144000" y="76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9117" y="652779"/>
              <a:ext cx="7899400" cy="6205220"/>
            </a:xfrm>
            <a:custGeom>
              <a:avLst/>
              <a:gdLst/>
              <a:ahLst/>
              <a:cxnLst/>
              <a:rect l="l" t="t" r="r" b="b"/>
              <a:pathLst>
                <a:path w="7899400" h="6205220">
                  <a:moveTo>
                    <a:pt x="3556" y="0"/>
                  </a:moveTo>
                  <a:lnTo>
                    <a:pt x="0" y="0"/>
                  </a:lnTo>
                  <a:lnTo>
                    <a:pt x="0" y="6205220"/>
                  </a:lnTo>
                  <a:lnTo>
                    <a:pt x="3556" y="6205220"/>
                  </a:lnTo>
                  <a:lnTo>
                    <a:pt x="3556" y="0"/>
                  </a:lnTo>
                  <a:close/>
                </a:path>
                <a:path w="7899400" h="6205220">
                  <a:moveTo>
                    <a:pt x="446786" y="0"/>
                  </a:moveTo>
                  <a:lnTo>
                    <a:pt x="443217" y="0"/>
                  </a:lnTo>
                  <a:lnTo>
                    <a:pt x="443217" y="6205220"/>
                  </a:lnTo>
                  <a:lnTo>
                    <a:pt x="446786" y="6205220"/>
                  </a:lnTo>
                  <a:lnTo>
                    <a:pt x="446786" y="0"/>
                  </a:lnTo>
                  <a:close/>
                </a:path>
                <a:path w="7899400" h="6205220">
                  <a:moveTo>
                    <a:pt x="1136269" y="0"/>
                  </a:moveTo>
                  <a:lnTo>
                    <a:pt x="1132725" y="0"/>
                  </a:lnTo>
                  <a:lnTo>
                    <a:pt x="1132725" y="6205220"/>
                  </a:lnTo>
                  <a:lnTo>
                    <a:pt x="1136269" y="6205220"/>
                  </a:lnTo>
                  <a:lnTo>
                    <a:pt x="1136269" y="0"/>
                  </a:lnTo>
                  <a:close/>
                </a:path>
                <a:path w="7899400" h="6205220">
                  <a:moveTo>
                    <a:pt x="2989719" y="0"/>
                  </a:moveTo>
                  <a:lnTo>
                    <a:pt x="2986163" y="0"/>
                  </a:lnTo>
                  <a:lnTo>
                    <a:pt x="2986163" y="6205220"/>
                  </a:lnTo>
                  <a:lnTo>
                    <a:pt x="2989719" y="6205220"/>
                  </a:lnTo>
                  <a:lnTo>
                    <a:pt x="2989719" y="0"/>
                  </a:lnTo>
                  <a:close/>
                </a:path>
                <a:path w="7899400" h="6205220">
                  <a:moveTo>
                    <a:pt x="4864227" y="0"/>
                  </a:moveTo>
                  <a:lnTo>
                    <a:pt x="4860683" y="0"/>
                  </a:lnTo>
                  <a:lnTo>
                    <a:pt x="4860683" y="6205220"/>
                  </a:lnTo>
                  <a:lnTo>
                    <a:pt x="4864227" y="6205220"/>
                  </a:lnTo>
                  <a:lnTo>
                    <a:pt x="4864227" y="0"/>
                  </a:lnTo>
                  <a:close/>
                </a:path>
                <a:path w="7899400" h="6205220">
                  <a:moveTo>
                    <a:pt x="5431294" y="0"/>
                  </a:moveTo>
                  <a:lnTo>
                    <a:pt x="5427738" y="0"/>
                  </a:lnTo>
                  <a:lnTo>
                    <a:pt x="5427738" y="6205220"/>
                  </a:lnTo>
                  <a:lnTo>
                    <a:pt x="5431294" y="6205220"/>
                  </a:lnTo>
                  <a:lnTo>
                    <a:pt x="5431294" y="0"/>
                  </a:lnTo>
                  <a:close/>
                </a:path>
                <a:path w="7899400" h="6205220">
                  <a:moveTo>
                    <a:pt x="5949962" y="0"/>
                  </a:moveTo>
                  <a:lnTo>
                    <a:pt x="5946406" y="0"/>
                  </a:lnTo>
                  <a:lnTo>
                    <a:pt x="5946406" y="6205220"/>
                  </a:lnTo>
                  <a:lnTo>
                    <a:pt x="5949962" y="6205220"/>
                  </a:lnTo>
                  <a:lnTo>
                    <a:pt x="5949962" y="0"/>
                  </a:lnTo>
                  <a:close/>
                </a:path>
                <a:path w="7899400" h="6205220">
                  <a:moveTo>
                    <a:pt x="6482474" y="248412"/>
                  </a:moveTo>
                  <a:lnTo>
                    <a:pt x="6478918" y="248412"/>
                  </a:lnTo>
                  <a:lnTo>
                    <a:pt x="6478918" y="6205220"/>
                  </a:lnTo>
                  <a:lnTo>
                    <a:pt x="6482474" y="6205220"/>
                  </a:lnTo>
                  <a:lnTo>
                    <a:pt x="6482474" y="248412"/>
                  </a:lnTo>
                  <a:close/>
                </a:path>
                <a:path w="7899400" h="6205220">
                  <a:moveTo>
                    <a:pt x="6917957" y="248412"/>
                  </a:moveTo>
                  <a:lnTo>
                    <a:pt x="6914401" y="248412"/>
                  </a:lnTo>
                  <a:lnTo>
                    <a:pt x="6914401" y="6205220"/>
                  </a:lnTo>
                  <a:lnTo>
                    <a:pt x="6917957" y="6205220"/>
                  </a:lnTo>
                  <a:lnTo>
                    <a:pt x="6917957" y="248412"/>
                  </a:lnTo>
                  <a:close/>
                </a:path>
                <a:path w="7899400" h="6205220">
                  <a:moveTo>
                    <a:pt x="7353567" y="248412"/>
                  </a:moveTo>
                  <a:lnTo>
                    <a:pt x="7350011" y="248412"/>
                  </a:lnTo>
                  <a:lnTo>
                    <a:pt x="7350011" y="6205220"/>
                  </a:lnTo>
                  <a:lnTo>
                    <a:pt x="7353567" y="6205220"/>
                  </a:lnTo>
                  <a:lnTo>
                    <a:pt x="7353567" y="248412"/>
                  </a:lnTo>
                  <a:close/>
                </a:path>
                <a:path w="7899400" h="6205220">
                  <a:moveTo>
                    <a:pt x="7899159" y="248412"/>
                  </a:moveTo>
                  <a:lnTo>
                    <a:pt x="7895603" y="248412"/>
                  </a:lnTo>
                  <a:lnTo>
                    <a:pt x="7895603" y="6205220"/>
                  </a:lnTo>
                  <a:lnTo>
                    <a:pt x="7899159" y="6205220"/>
                  </a:lnTo>
                  <a:lnTo>
                    <a:pt x="7899159" y="2484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" y="902969"/>
              <a:ext cx="9144000" cy="5243830"/>
            </a:xfrm>
            <a:custGeom>
              <a:avLst/>
              <a:gdLst/>
              <a:ahLst/>
              <a:cxnLst/>
              <a:rect l="l" t="t" r="r" b="b"/>
              <a:pathLst>
                <a:path w="9144000" h="5243830">
                  <a:moveTo>
                    <a:pt x="6605522" y="0"/>
                  </a:moveTo>
                  <a:lnTo>
                    <a:pt x="9143998" y="0"/>
                  </a:lnTo>
                </a:path>
                <a:path w="9144000" h="5243830">
                  <a:moveTo>
                    <a:pt x="0" y="239267"/>
                  </a:moveTo>
                  <a:lnTo>
                    <a:pt x="9143998" y="239267"/>
                  </a:lnTo>
                </a:path>
                <a:path w="9144000" h="5243830">
                  <a:moveTo>
                    <a:pt x="6086854" y="679830"/>
                  </a:moveTo>
                  <a:lnTo>
                    <a:pt x="9143998" y="679830"/>
                  </a:lnTo>
                </a:path>
                <a:path w="9144000" h="5243830">
                  <a:moveTo>
                    <a:pt x="1102345" y="1321434"/>
                  </a:moveTo>
                  <a:lnTo>
                    <a:pt x="9143998" y="1321434"/>
                  </a:lnTo>
                </a:path>
                <a:path w="9144000" h="5243830">
                  <a:moveTo>
                    <a:pt x="6086854" y="1761997"/>
                  </a:moveTo>
                  <a:lnTo>
                    <a:pt x="9143998" y="1761997"/>
                  </a:lnTo>
                </a:path>
                <a:path w="9144000" h="5243830">
                  <a:moveTo>
                    <a:pt x="0" y="2403729"/>
                  </a:moveTo>
                  <a:lnTo>
                    <a:pt x="9143998" y="2403729"/>
                  </a:lnTo>
                </a:path>
                <a:path w="9144000" h="5243830">
                  <a:moveTo>
                    <a:pt x="0" y="3246500"/>
                  </a:moveTo>
                  <a:lnTo>
                    <a:pt x="9143998" y="3246500"/>
                  </a:lnTo>
                </a:path>
                <a:path w="9144000" h="5243830">
                  <a:moveTo>
                    <a:pt x="6086854" y="3687063"/>
                  </a:moveTo>
                  <a:lnTo>
                    <a:pt x="9143998" y="3687063"/>
                  </a:lnTo>
                </a:path>
                <a:path w="9144000" h="5243830">
                  <a:moveTo>
                    <a:pt x="0" y="4328668"/>
                  </a:moveTo>
                  <a:lnTo>
                    <a:pt x="9143998" y="4328668"/>
                  </a:lnTo>
                </a:path>
                <a:path w="9144000" h="5243830">
                  <a:moveTo>
                    <a:pt x="6086854" y="4702136"/>
                  </a:moveTo>
                  <a:lnTo>
                    <a:pt x="9143998" y="4702136"/>
                  </a:lnTo>
                </a:path>
                <a:path w="9144000" h="5243830">
                  <a:moveTo>
                    <a:pt x="0" y="5243220"/>
                  </a:moveTo>
                  <a:lnTo>
                    <a:pt x="9143998" y="524322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" y="663575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3998" y="0"/>
                  </a:lnTo>
                </a:path>
              </a:pathLst>
            </a:custGeom>
            <a:ln w="21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0484" y="788289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5150" algn="l"/>
              </a:tabLst>
            </a:pPr>
            <a:r>
              <a:rPr sz="1200" b="1" spc="-50" dirty="0">
                <a:latin typeface="Malgun Gothic"/>
                <a:cs typeface="Malgun Gothic"/>
              </a:rPr>
              <a:t>대</a:t>
            </a:r>
            <a:r>
              <a:rPr sz="1200" b="1" dirty="0">
                <a:latin typeface="Malgun Gothic"/>
                <a:cs typeface="Malgun Gothic"/>
              </a:rPr>
              <a:t>학	</a:t>
            </a:r>
            <a:r>
              <a:rPr sz="1200" b="1" spc="-50" dirty="0">
                <a:latin typeface="Malgun Gothic"/>
                <a:cs typeface="Malgun Gothic"/>
              </a:rPr>
              <a:t>지역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0066" y="669416"/>
            <a:ext cx="31813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모집  시기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5920" y="788289"/>
            <a:ext cx="610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전형유형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8884" y="788289"/>
            <a:ext cx="610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latin typeface="Malgun Gothic"/>
                <a:cs typeface="Malgun Gothic"/>
              </a:rPr>
              <a:t>모집단위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182" y="669416"/>
            <a:ext cx="861694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555625" algn="l"/>
              </a:tabLst>
            </a:pPr>
            <a:r>
              <a:rPr sz="1200" b="1" spc="-50" dirty="0">
                <a:latin typeface="Malgun Gothic"/>
                <a:cs typeface="Malgun Gothic"/>
              </a:rPr>
              <a:t>선</a:t>
            </a:r>
            <a:r>
              <a:rPr sz="1200" b="1" dirty="0">
                <a:latin typeface="Malgun Gothic"/>
                <a:cs typeface="Malgun Gothic"/>
              </a:rPr>
              <a:t>발	</a:t>
            </a:r>
            <a:r>
              <a:rPr sz="1200" b="1" spc="-50" dirty="0">
                <a:latin typeface="Malgun Gothic"/>
                <a:cs typeface="Malgun Gothic"/>
              </a:rPr>
              <a:t>선발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555625" algn="l"/>
              </a:tabLst>
            </a:pPr>
            <a:r>
              <a:rPr sz="1200" b="1" spc="-50" dirty="0">
                <a:latin typeface="Malgun Gothic"/>
                <a:cs typeface="Malgun Gothic"/>
              </a:rPr>
              <a:t>인</a:t>
            </a:r>
            <a:r>
              <a:rPr sz="1200" b="1" dirty="0">
                <a:latin typeface="Malgun Gothic"/>
                <a:cs typeface="Malgun Gothic"/>
              </a:rPr>
              <a:t>원	</a:t>
            </a:r>
            <a:r>
              <a:rPr sz="1200" b="1" spc="-50" dirty="0">
                <a:latin typeface="Malgun Gothic"/>
                <a:cs typeface="Malgun Gothic"/>
              </a:rPr>
              <a:t>방법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0597" y="668782"/>
            <a:ext cx="161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latin typeface="Malgun Gothic"/>
                <a:cs typeface="Malgun Gothic"/>
              </a:rPr>
              <a:t>전형요소별</a:t>
            </a:r>
            <a:r>
              <a:rPr sz="1200" b="1" spc="-175" dirty="0">
                <a:latin typeface="Malgun Gothic"/>
                <a:cs typeface="Malgun Gothic"/>
              </a:rPr>
              <a:t> </a:t>
            </a:r>
            <a:r>
              <a:rPr sz="1200" b="1" spc="-45" dirty="0">
                <a:latin typeface="Malgun Gothic"/>
                <a:cs typeface="Malgun Gothic"/>
              </a:rPr>
              <a:t>반영비율(%)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63308" y="908050"/>
            <a:ext cx="2347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3615" algn="l"/>
                <a:tab pos="1474470" algn="l"/>
                <a:tab pos="2041525" algn="l"/>
              </a:tabLst>
            </a:pPr>
            <a:r>
              <a:rPr sz="1200" b="1" spc="-160" dirty="0">
                <a:latin typeface="Malgun Gothic"/>
                <a:cs typeface="Malgun Gothic"/>
              </a:rPr>
              <a:t>학생</a:t>
            </a:r>
            <a:r>
              <a:rPr sz="1200" b="1" dirty="0">
                <a:latin typeface="Malgun Gothic"/>
                <a:cs typeface="Malgun Gothic"/>
              </a:rPr>
              <a:t>부 </a:t>
            </a:r>
            <a:r>
              <a:rPr sz="1200" b="1" spc="85" dirty="0">
                <a:latin typeface="Malgun Gothic"/>
                <a:cs typeface="Malgun Gothic"/>
              </a:rPr>
              <a:t> </a:t>
            </a:r>
            <a:r>
              <a:rPr sz="1200" b="1" spc="-50" dirty="0">
                <a:latin typeface="Malgun Gothic"/>
                <a:cs typeface="Malgun Gothic"/>
              </a:rPr>
              <a:t>수</a:t>
            </a:r>
            <a:r>
              <a:rPr sz="1200" b="1" dirty="0">
                <a:latin typeface="Malgun Gothic"/>
                <a:cs typeface="Malgun Gothic"/>
              </a:rPr>
              <a:t>능	</a:t>
            </a:r>
            <a:r>
              <a:rPr sz="1200" b="1" spc="-50" dirty="0">
                <a:latin typeface="Malgun Gothic"/>
                <a:cs typeface="Malgun Gothic"/>
              </a:rPr>
              <a:t>면</a:t>
            </a:r>
            <a:r>
              <a:rPr sz="1200" b="1" dirty="0">
                <a:latin typeface="Malgun Gothic"/>
                <a:cs typeface="Malgun Gothic"/>
              </a:rPr>
              <a:t>접	</a:t>
            </a:r>
            <a:r>
              <a:rPr sz="1200" b="1" spc="-50" dirty="0">
                <a:latin typeface="Malgun Gothic"/>
                <a:cs typeface="Malgun Gothic"/>
              </a:rPr>
              <a:t>실</a:t>
            </a:r>
            <a:r>
              <a:rPr sz="1200" b="1" dirty="0">
                <a:latin typeface="Malgun Gothic"/>
                <a:cs typeface="Malgun Gothic"/>
              </a:rPr>
              <a:t>기	</a:t>
            </a:r>
            <a:r>
              <a:rPr sz="1200" b="1" spc="-50" dirty="0">
                <a:latin typeface="Malgun Gothic"/>
                <a:cs typeface="Malgun Gothic"/>
              </a:rPr>
              <a:t>기타</a:t>
            </a:r>
            <a:endParaRPr sz="12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620" y="2122424"/>
            <a:ext cx="9137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1825" algn="l"/>
              </a:tabLst>
            </a:pPr>
            <a:r>
              <a:rPr sz="1100" b="1" spc="-50" dirty="0">
                <a:latin typeface="Malgun Gothic"/>
                <a:cs typeface="Malgun Gothic"/>
              </a:rPr>
              <a:t>세종</a:t>
            </a:r>
            <a:r>
              <a:rPr sz="1100" b="1" dirty="0">
                <a:latin typeface="Malgun Gothic"/>
                <a:cs typeface="Malgun Gothic"/>
              </a:rPr>
              <a:t>대	</a:t>
            </a:r>
            <a:r>
              <a:rPr sz="1100" b="1" spc="-50" dirty="0">
                <a:latin typeface="Malgun Gothic"/>
                <a:cs typeface="Malgun Gothic"/>
              </a:rPr>
              <a:t>서울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2258" y="1581150"/>
            <a:ext cx="2940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0" dirty="0">
                <a:latin typeface="Malgun Gothic"/>
                <a:cs typeface="Malgun Gothic"/>
              </a:rPr>
              <a:t>수시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73248" y="1581150"/>
            <a:ext cx="6959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0" dirty="0">
                <a:latin typeface="Malgun Gothic"/>
                <a:cs typeface="Malgun Gothic"/>
              </a:rPr>
              <a:t>학생부종합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6923" y="1347063"/>
            <a:ext cx="150431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985" algn="ctr">
              <a:lnSpc>
                <a:spcPct val="12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글로벌조리학과  호텔외식관광</a:t>
            </a:r>
            <a:r>
              <a:rPr sz="1100" b="1" spc="-60" dirty="0">
                <a:latin typeface="Malgun Gothic"/>
                <a:cs typeface="Malgun Gothic"/>
              </a:rPr>
              <a:t>프</a:t>
            </a:r>
            <a:r>
              <a:rPr sz="1100" b="1" spc="-50" dirty="0">
                <a:latin typeface="Malgun Gothic"/>
                <a:cs typeface="Malgun Gothic"/>
              </a:rPr>
              <a:t>랜</a:t>
            </a:r>
            <a:r>
              <a:rPr sz="1100" b="1" spc="-60" dirty="0">
                <a:latin typeface="Malgun Gothic"/>
                <a:cs typeface="Malgun Gothic"/>
              </a:rPr>
              <a:t>차</a:t>
            </a:r>
            <a:r>
              <a:rPr sz="1100" b="1" spc="-50" dirty="0">
                <a:latin typeface="Malgun Gothic"/>
                <a:cs typeface="Malgun Gothic"/>
              </a:rPr>
              <a:t>이</a:t>
            </a:r>
            <a:r>
              <a:rPr sz="1100" b="1" dirty="0">
                <a:latin typeface="Malgun Gothic"/>
                <a:cs typeface="Malgun Gothic"/>
              </a:rPr>
              <a:t>즈  </a:t>
            </a:r>
            <a:r>
              <a:rPr sz="1100" b="1" spc="-50" dirty="0">
                <a:latin typeface="Malgun Gothic"/>
                <a:cs typeface="Malgun Gothic"/>
              </a:rPr>
              <a:t>경영학과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80709" y="1581150"/>
            <a:ext cx="24955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latin typeface="Malgun Gothic"/>
                <a:cs typeface="Malgun Gothic"/>
              </a:rPr>
              <a:t>109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0510" y="1126967"/>
            <a:ext cx="462915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360"/>
              </a:spcBef>
            </a:pPr>
            <a:r>
              <a:rPr sz="1100" b="1" spc="-50" dirty="0">
                <a:latin typeface="Malgun Gothic"/>
                <a:cs typeface="Malgun Gothic"/>
              </a:rPr>
              <a:t>1단계</a:t>
            </a:r>
            <a:endParaRPr sz="11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b="1" spc="-50" dirty="0">
                <a:latin typeface="Malgun Gothic"/>
                <a:cs typeface="Malgun Gothic"/>
              </a:rPr>
              <a:t>(3배수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60638" y="1126967"/>
            <a:ext cx="38862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60"/>
              </a:spcBef>
            </a:pPr>
            <a:r>
              <a:rPr sz="1100" b="1" spc="-55" dirty="0">
                <a:latin typeface="Malgun Gothic"/>
                <a:cs typeface="Malgun Gothic"/>
              </a:rPr>
              <a:t>100</a:t>
            </a:r>
            <a:endParaRPr sz="11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b="1" spc="-50" dirty="0">
                <a:latin typeface="Malgun Gothic"/>
                <a:cs typeface="Malgun Gothic"/>
              </a:rPr>
              <a:t>(서류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64707" y="1801495"/>
            <a:ext cx="3683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latin typeface="Malgun Gothic"/>
                <a:cs typeface="Malgun Gothic"/>
              </a:rPr>
              <a:t>2</a:t>
            </a:r>
            <a:r>
              <a:rPr sz="1100" b="1" spc="-50" dirty="0">
                <a:latin typeface="Malgun Gothic"/>
                <a:cs typeface="Malgun Gothic"/>
              </a:rPr>
              <a:t>단계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06106" y="1801495"/>
            <a:ext cx="1752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latin typeface="Malgun Gothic"/>
                <a:cs typeface="Malgun Gothic"/>
              </a:rPr>
              <a:t>30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45397" y="1567408"/>
            <a:ext cx="412750" cy="6292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100" b="1" spc="-55" dirty="0">
                <a:latin typeface="Malgun Gothic"/>
                <a:cs typeface="Malgun Gothic"/>
              </a:rPr>
              <a:t>70</a:t>
            </a:r>
            <a:endParaRPr sz="1100">
              <a:latin typeface="Malgun Gothic"/>
              <a:cs typeface="Malgun Gothic"/>
            </a:endParaRPr>
          </a:p>
          <a:p>
            <a:pPr marL="12700" marR="5080" algn="ctr">
              <a:lnSpc>
                <a:spcPct val="120000"/>
              </a:lnSpc>
            </a:pPr>
            <a:r>
              <a:rPr sz="1100" b="1" spc="-50" dirty="0">
                <a:latin typeface="Malgun Gothic"/>
                <a:cs typeface="Malgun Gothic"/>
              </a:rPr>
              <a:t>(</a:t>
            </a:r>
            <a:r>
              <a:rPr sz="1100" b="1" spc="-55" dirty="0">
                <a:latin typeface="Malgun Gothic"/>
                <a:cs typeface="Malgun Gothic"/>
              </a:rPr>
              <a:t>1</a:t>
            </a:r>
            <a:r>
              <a:rPr sz="1100" b="1" spc="-50" dirty="0">
                <a:latin typeface="Malgun Gothic"/>
                <a:cs typeface="Malgun Gothic"/>
              </a:rPr>
              <a:t>단계  </a:t>
            </a:r>
            <a:r>
              <a:rPr sz="1100" b="1" spc="-35" dirty="0">
                <a:latin typeface="Malgun Gothic"/>
                <a:cs typeface="Malgun Gothic"/>
              </a:rPr>
              <a:t>성적)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02258" y="2529371"/>
            <a:ext cx="294005" cy="4286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b="1" spc="-50" dirty="0">
                <a:latin typeface="Malgun Gothic"/>
                <a:cs typeface="Malgun Gothic"/>
              </a:rPr>
              <a:t>정시</a:t>
            </a:r>
            <a:endParaRPr sz="1100">
              <a:latin typeface="Malgun Gothic"/>
              <a:cs typeface="Malgun Gothic"/>
            </a:endParaRPr>
          </a:p>
          <a:p>
            <a:pPr marL="34925">
              <a:lnSpc>
                <a:spcPct val="100000"/>
              </a:lnSpc>
              <a:spcBef>
                <a:spcPts val="265"/>
              </a:spcBef>
            </a:pPr>
            <a:r>
              <a:rPr sz="1100" b="1" spc="-35" dirty="0">
                <a:latin typeface="Malgun Gothic"/>
                <a:cs typeface="Malgun Gothic"/>
              </a:rPr>
              <a:t>(나)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73248" y="2663698"/>
            <a:ext cx="6959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0" dirty="0">
                <a:latin typeface="Malgun Gothic"/>
                <a:cs typeface="Malgun Gothic"/>
              </a:rPr>
              <a:t>학생부종합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36923" y="2429103"/>
            <a:ext cx="150431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985" algn="ctr">
              <a:lnSpc>
                <a:spcPct val="1201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글로벌조리학과  호텔외식관광</a:t>
            </a:r>
            <a:r>
              <a:rPr sz="1100" b="1" spc="-60" dirty="0">
                <a:latin typeface="Malgun Gothic"/>
                <a:cs typeface="Malgun Gothic"/>
              </a:rPr>
              <a:t>프</a:t>
            </a:r>
            <a:r>
              <a:rPr sz="1100" b="1" spc="-50" dirty="0">
                <a:latin typeface="Malgun Gothic"/>
                <a:cs typeface="Malgun Gothic"/>
              </a:rPr>
              <a:t>랜</a:t>
            </a:r>
            <a:r>
              <a:rPr sz="1100" b="1" spc="-60" dirty="0">
                <a:latin typeface="Malgun Gothic"/>
                <a:cs typeface="Malgun Gothic"/>
              </a:rPr>
              <a:t>차</a:t>
            </a:r>
            <a:r>
              <a:rPr sz="1100" b="1" spc="-50" dirty="0">
                <a:latin typeface="Malgun Gothic"/>
                <a:cs typeface="Malgun Gothic"/>
              </a:rPr>
              <a:t>이</a:t>
            </a:r>
            <a:r>
              <a:rPr sz="1100" b="1" dirty="0">
                <a:latin typeface="Malgun Gothic"/>
                <a:cs typeface="Malgun Gothic"/>
              </a:rPr>
              <a:t>즈  </a:t>
            </a:r>
            <a:r>
              <a:rPr sz="1100" b="1" spc="-50" dirty="0">
                <a:latin typeface="Malgun Gothic"/>
                <a:cs typeface="Malgun Gothic"/>
              </a:rPr>
              <a:t>경영학과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19064" y="2663698"/>
            <a:ext cx="1752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latin typeface="Malgun Gothic"/>
                <a:cs typeface="Malgun Gothic"/>
              </a:rPr>
              <a:t>20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20510" y="2209266"/>
            <a:ext cx="46291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2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1단계  (</a:t>
            </a:r>
            <a:r>
              <a:rPr sz="1100" b="1" spc="-55" dirty="0">
                <a:latin typeface="Malgun Gothic"/>
                <a:cs typeface="Malgun Gothic"/>
              </a:rPr>
              <a:t>3</a:t>
            </a:r>
            <a:r>
              <a:rPr sz="1100" b="1" spc="-50" dirty="0">
                <a:latin typeface="Malgun Gothic"/>
                <a:cs typeface="Malgun Gothic"/>
              </a:rPr>
              <a:t>배수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60638" y="2209266"/>
            <a:ext cx="38862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60"/>
              </a:spcBef>
            </a:pPr>
            <a:r>
              <a:rPr sz="1100" b="1" spc="-55" dirty="0">
                <a:latin typeface="Malgun Gothic"/>
                <a:cs typeface="Malgun Gothic"/>
              </a:rPr>
              <a:t>100</a:t>
            </a:r>
            <a:endParaRPr sz="11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b="1" spc="-50" dirty="0">
                <a:latin typeface="Malgun Gothic"/>
                <a:cs typeface="Malgun Gothic"/>
              </a:rPr>
              <a:t>(서류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64707" y="2883788"/>
            <a:ext cx="3683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latin typeface="Malgun Gothic"/>
                <a:cs typeface="Malgun Gothic"/>
              </a:rPr>
              <a:t>2</a:t>
            </a:r>
            <a:r>
              <a:rPr sz="1100" b="1" spc="-50" dirty="0">
                <a:latin typeface="Malgun Gothic"/>
                <a:cs typeface="Malgun Gothic"/>
              </a:rPr>
              <a:t>단계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06106" y="2883788"/>
            <a:ext cx="1752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5" dirty="0">
                <a:latin typeface="Malgun Gothic"/>
                <a:cs typeface="Malgun Gothic"/>
              </a:rPr>
              <a:t>30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45397" y="2649702"/>
            <a:ext cx="412750" cy="6292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100" b="1" spc="-55" dirty="0">
                <a:latin typeface="Malgun Gothic"/>
                <a:cs typeface="Malgun Gothic"/>
              </a:rPr>
              <a:t>70</a:t>
            </a:r>
            <a:endParaRPr sz="1100">
              <a:latin typeface="Malgun Gothic"/>
              <a:cs typeface="Malgun Gothic"/>
            </a:endParaRPr>
          </a:p>
          <a:p>
            <a:pPr marL="12700" marR="5080" algn="ctr">
              <a:lnSpc>
                <a:spcPts val="1590"/>
              </a:lnSpc>
              <a:spcBef>
                <a:spcPts val="95"/>
              </a:spcBef>
            </a:pPr>
            <a:r>
              <a:rPr sz="1100" b="1" spc="-50" dirty="0">
                <a:latin typeface="Malgun Gothic"/>
                <a:cs typeface="Malgun Gothic"/>
              </a:rPr>
              <a:t>(</a:t>
            </a:r>
            <a:r>
              <a:rPr sz="1100" b="1" spc="-55" dirty="0">
                <a:latin typeface="Malgun Gothic"/>
                <a:cs typeface="Malgun Gothic"/>
              </a:rPr>
              <a:t>1</a:t>
            </a:r>
            <a:r>
              <a:rPr sz="1100" b="1" spc="-50" dirty="0">
                <a:latin typeface="Malgun Gothic"/>
                <a:cs typeface="Malgun Gothic"/>
              </a:rPr>
              <a:t>단계  </a:t>
            </a:r>
            <a:r>
              <a:rPr sz="1100" b="1" spc="-35" dirty="0">
                <a:latin typeface="Malgun Gothic"/>
                <a:cs typeface="Malgun Gothic"/>
              </a:rPr>
              <a:t>성적)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564" y="3626358"/>
            <a:ext cx="561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숙명여대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5279" y="3626358"/>
            <a:ext cx="861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120" algn="l"/>
              </a:tabLst>
            </a:pPr>
            <a:r>
              <a:rPr sz="1100" b="1" spc="-50" dirty="0">
                <a:latin typeface="Malgun Gothic"/>
                <a:cs typeface="Malgun Gothic"/>
              </a:rPr>
              <a:t>서</a:t>
            </a:r>
            <a:r>
              <a:rPr sz="1100" b="1" dirty="0">
                <a:latin typeface="Malgun Gothic"/>
                <a:cs typeface="Malgun Gothic"/>
              </a:rPr>
              <a:t>울	</a:t>
            </a:r>
            <a:r>
              <a:rPr sz="1100" b="1" spc="-50" dirty="0">
                <a:latin typeface="Malgun Gothic"/>
                <a:cs typeface="Malgun Gothic"/>
              </a:rPr>
              <a:t>수시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73248" y="3626358"/>
            <a:ext cx="695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학생부종합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69511" y="3291687"/>
            <a:ext cx="123761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255" algn="ctr">
              <a:lnSpc>
                <a:spcPct val="12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경영학부  문헌정보학과  소비자경제학과  앙트러프러너</a:t>
            </a:r>
            <a:r>
              <a:rPr sz="1100" b="1" spc="-60" dirty="0">
                <a:latin typeface="Malgun Gothic"/>
                <a:cs typeface="Malgun Gothic"/>
              </a:rPr>
              <a:t>십</a:t>
            </a:r>
            <a:r>
              <a:rPr sz="1100" b="1" spc="-50" dirty="0">
                <a:latin typeface="Malgun Gothic"/>
                <a:cs typeface="Malgun Gothic"/>
              </a:rPr>
              <a:t>전</a:t>
            </a:r>
            <a:r>
              <a:rPr sz="1100" b="1" dirty="0">
                <a:latin typeface="Malgun Gothic"/>
                <a:cs typeface="Malgun Gothic"/>
              </a:rPr>
              <a:t>공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80709" y="3626358"/>
            <a:ext cx="2495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120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02807" y="3492855"/>
            <a:ext cx="29400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일괄  합산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60638" y="3492855"/>
            <a:ext cx="38862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60"/>
              </a:spcBef>
            </a:pPr>
            <a:r>
              <a:rPr sz="1100" b="1" spc="-55" dirty="0">
                <a:latin typeface="Malgun Gothic"/>
                <a:cs typeface="Malgun Gothic"/>
              </a:rPr>
              <a:t>100</a:t>
            </a:r>
            <a:endParaRPr sz="11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b="1" spc="-50" dirty="0">
                <a:latin typeface="Malgun Gothic"/>
                <a:cs typeface="Malgun Gothic"/>
              </a:rPr>
              <a:t>(서류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5620" y="4589145"/>
            <a:ext cx="1480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  <a:tab pos="1198880" algn="l"/>
              </a:tabLst>
            </a:pPr>
            <a:r>
              <a:rPr sz="1100" b="1" spc="-50" dirty="0">
                <a:latin typeface="Malgun Gothic"/>
                <a:cs typeface="Malgun Gothic"/>
              </a:rPr>
              <a:t>숭실</a:t>
            </a:r>
            <a:r>
              <a:rPr sz="1100" b="1" dirty="0">
                <a:latin typeface="Malgun Gothic"/>
                <a:cs typeface="Malgun Gothic"/>
              </a:rPr>
              <a:t>대	</a:t>
            </a:r>
            <a:r>
              <a:rPr sz="1100" b="1" spc="-50" dirty="0">
                <a:latin typeface="Malgun Gothic"/>
                <a:cs typeface="Malgun Gothic"/>
              </a:rPr>
              <a:t>서</a:t>
            </a:r>
            <a:r>
              <a:rPr sz="1100" b="1" dirty="0">
                <a:latin typeface="Malgun Gothic"/>
                <a:cs typeface="Malgun Gothic"/>
              </a:rPr>
              <a:t>울	</a:t>
            </a:r>
            <a:r>
              <a:rPr sz="1100" b="1" spc="-50" dirty="0">
                <a:latin typeface="Malgun Gothic"/>
                <a:cs typeface="Malgun Gothic"/>
              </a:rPr>
              <a:t>수시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73248" y="4589145"/>
            <a:ext cx="695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학생부종합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03623" y="4355058"/>
            <a:ext cx="96456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 algn="just">
              <a:lnSpc>
                <a:spcPct val="12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국제무역학과  금융경제학과  미디어경영학과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80709" y="4589145"/>
            <a:ext cx="2495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153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20510" y="4134713"/>
            <a:ext cx="46291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2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1단계  (</a:t>
            </a:r>
            <a:r>
              <a:rPr sz="1100" b="1" spc="-55" dirty="0">
                <a:latin typeface="Malgun Gothic"/>
                <a:cs typeface="Malgun Gothic"/>
              </a:rPr>
              <a:t>3</a:t>
            </a:r>
            <a:r>
              <a:rPr sz="1100" b="1" spc="-50" dirty="0">
                <a:latin typeface="Malgun Gothic"/>
                <a:cs typeface="Malgun Gothic"/>
              </a:rPr>
              <a:t>배수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660638" y="4134713"/>
            <a:ext cx="38862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60"/>
              </a:spcBef>
            </a:pPr>
            <a:r>
              <a:rPr sz="1100" b="1" spc="-55" dirty="0">
                <a:latin typeface="Malgun Gothic"/>
                <a:cs typeface="Malgun Gothic"/>
              </a:rPr>
              <a:t>100</a:t>
            </a:r>
            <a:endParaRPr sz="11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b="1" spc="-50" dirty="0">
                <a:latin typeface="Malgun Gothic"/>
                <a:cs typeface="Malgun Gothic"/>
              </a:rPr>
              <a:t>(서류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64707" y="4809490"/>
            <a:ext cx="3683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2</a:t>
            </a:r>
            <a:r>
              <a:rPr sz="1100" b="1" spc="-50" dirty="0">
                <a:latin typeface="Malgun Gothic"/>
                <a:cs typeface="Malgun Gothic"/>
              </a:rPr>
              <a:t>단계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06106" y="4809490"/>
            <a:ext cx="175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30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645397" y="4574895"/>
            <a:ext cx="412750" cy="6299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100" b="1" spc="-55" dirty="0">
                <a:latin typeface="Malgun Gothic"/>
                <a:cs typeface="Malgun Gothic"/>
              </a:rPr>
              <a:t>70</a:t>
            </a:r>
            <a:endParaRPr sz="1100">
              <a:latin typeface="Malgun Gothic"/>
              <a:cs typeface="Malgun Gothic"/>
            </a:endParaRPr>
          </a:p>
          <a:p>
            <a:pPr marL="12700" marR="5080" algn="ctr">
              <a:lnSpc>
                <a:spcPct val="120000"/>
              </a:lnSpc>
            </a:pPr>
            <a:r>
              <a:rPr sz="1100" b="1" spc="-50" dirty="0">
                <a:latin typeface="Malgun Gothic"/>
                <a:cs typeface="Malgun Gothic"/>
              </a:rPr>
              <a:t>(</a:t>
            </a:r>
            <a:r>
              <a:rPr sz="1100" b="1" spc="-55" dirty="0">
                <a:latin typeface="Malgun Gothic"/>
                <a:cs typeface="Malgun Gothic"/>
              </a:rPr>
              <a:t>1</a:t>
            </a:r>
            <a:r>
              <a:rPr sz="1100" b="1" spc="-50" dirty="0">
                <a:latin typeface="Malgun Gothic"/>
                <a:cs typeface="Malgun Gothic"/>
              </a:rPr>
              <a:t>단계  </a:t>
            </a:r>
            <a:r>
              <a:rPr sz="1100" b="1" spc="-35" dirty="0">
                <a:latin typeface="Malgun Gothic"/>
                <a:cs typeface="Malgun Gothic"/>
              </a:rPr>
              <a:t>성적)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5620" y="5590743"/>
            <a:ext cx="1480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  <a:tab pos="1198880" algn="l"/>
              </a:tabLst>
            </a:pPr>
            <a:r>
              <a:rPr sz="1100" b="1" spc="-50" dirty="0">
                <a:latin typeface="Malgun Gothic"/>
                <a:cs typeface="Malgun Gothic"/>
              </a:rPr>
              <a:t>아주</a:t>
            </a:r>
            <a:r>
              <a:rPr sz="1100" b="1" dirty="0">
                <a:latin typeface="Malgun Gothic"/>
                <a:cs typeface="Malgun Gothic"/>
              </a:rPr>
              <a:t>대	</a:t>
            </a:r>
            <a:r>
              <a:rPr sz="1100" b="1" spc="-50" dirty="0">
                <a:latin typeface="Malgun Gothic"/>
                <a:cs typeface="Malgun Gothic"/>
              </a:rPr>
              <a:t>경</a:t>
            </a:r>
            <a:r>
              <a:rPr sz="1100" b="1" dirty="0">
                <a:latin typeface="Malgun Gothic"/>
                <a:cs typeface="Malgun Gothic"/>
              </a:rPr>
              <a:t>기	</a:t>
            </a:r>
            <a:r>
              <a:rPr sz="1100" b="1" spc="-50" dirty="0">
                <a:latin typeface="Malgun Gothic"/>
                <a:cs typeface="Malgun Gothic"/>
              </a:rPr>
              <a:t>수시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73248" y="5590743"/>
            <a:ext cx="695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학생부종합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36567" y="5506923"/>
            <a:ext cx="11036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융합시스템공</a:t>
            </a:r>
            <a:r>
              <a:rPr sz="1100" b="1" spc="-60" dirty="0">
                <a:latin typeface="Malgun Gothic"/>
                <a:cs typeface="Malgun Gothic"/>
              </a:rPr>
              <a:t>학</a:t>
            </a:r>
            <a:r>
              <a:rPr sz="1100" b="1" dirty="0">
                <a:latin typeface="Malgun Gothic"/>
                <a:cs typeface="Malgun Gothic"/>
              </a:rPr>
              <a:t>과  </a:t>
            </a:r>
            <a:r>
              <a:rPr sz="1100" b="1" spc="-50" dirty="0">
                <a:latin typeface="Malgun Gothic"/>
                <a:cs typeface="Malgun Gothic"/>
              </a:rPr>
              <a:t>글로벌경영학과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80709" y="5590743"/>
            <a:ext cx="2495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106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20510" y="5236209"/>
            <a:ext cx="46291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1단계  (</a:t>
            </a:r>
            <a:r>
              <a:rPr sz="1100" b="1" spc="-55" dirty="0">
                <a:latin typeface="Malgun Gothic"/>
                <a:cs typeface="Malgun Gothic"/>
              </a:rPr>
              <a:t>3</a:t>
            </a:r>
            <a:r>
              <a:rPr sz="1100" b="1" spc="-50" dirty="0">
                <a:latin typeface="Malgun Gothic"/>
                <a:cs typeface="Malgun Gothic"/>
              </a:rPr>
              <a:t>배수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60638" y="5236209"/>
            <a:ext cx="3886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100</a:t>
            </a:r>
            <a:endParaRPr sz="11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0" dirty="0">
                <a:latin typeface="Malgun Gothic"/>
                <a:cs typeface="Malgun Gothic"/>
              </a:rPr>
              <a:t>(서류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64707" y="5777585"/>
            <a:ext cx="3683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2</a:t>
            </a:r>
            <a:r>
              <a:rPr sz="1100" b="1" spc="-50" dirty="0">
                <a:latin typeface="Malgun Gothic"/>
                <a:cs typeface="Malgun Gothic"/>
              </a:rPr>
              <a:t>단계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706106" y="5777585"/>
            <a:ext cx="175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30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645397" y="5609945"/>
            <a:ext cx="41275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70</a:t>
            </a:r>
            <a:endParaRPr sz="1100">
              <a:latin typeface="Malgun Gothic"/>
              <a:cs typeface="Malgun Gothic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1100" b="1" spc="-50" dirty="0">
                <a:latin typeface="Malgun Gothic"/>
                <a:cs typeface="Malgun Gothic"/>
              </a:rPr>
              <a:t>(</a:t>
            </a:r>
            <a:r>
              <a:rPr sz="1100" b="1" spc="-55" dirty="0">
                <a:latin typeface="Malgun Gothic"/>
                <a:cs typeface="Malgun Gothic"/>
              </a:rPr>
              <a:t>1</a:t>
            </a:r>
            <a:r>
              <a:rPr sz="1100" b="1" spc="-50" dirty="0">
                <a:latin typeface="Malgun Gothic"/>
                <a:cs typeface="Malgun Gothic"/>
              </a:rPr>
              <a:t>단계  </a:t>
            </a:r>
            <a:r>
              <a:rPr sz="1100" b="1" spc="-35" dirty="0">
                <a:latin typeface="Malgun Gothic"/>
                <a:cs typeface="Malgun Gothic"/>
              </a:rPr>
              <a:t>성적)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5620" y="6486550"/>
            <a:ext cx="1480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  <a:tab pos="1198880" algn="l"/>
              </a:tabLst>
            </a:pPr>
            <a:r>
              <a:rPr sz="1100" b="1" spc="-50" dirty="0">
                <a:latin typeface="Malgun Gothic"/>
                <a:cs typeface="Malgun Gothic"/>
              </a:rPr>
              <a:t>안양</a:t>
            </a:r>
            <a:r>
              <a:rPr sz="1100" b="1" dirty="0">
                <a:latin typeface="Malgun Gothic"/>
                <a:cs typeface="Malgun Gothic"/>
              </a:rPr>
              <a:t>대	</a:t>
            </a:r>
            <a:r>
              <a:rPr sz="1100" b="1" spc="-50" dirty="0">
                <a:latin typeface="Malgun Gothic"/>
                <a:cs typeface="Malgun Gothic"/>
              </a:rPr>
              <a:t>경</a:t>
            </a:r>
            <a:r>
              <a:rPr sz="1100" b="1" dirty="0">
                <a:latin typeface="Malgun Gothic"/>
                <a:cs typeface="Malgun Gothic"/>
              </a:rPr>
              <a:t>기	</a:t>
            </a:r>
            <a:r>
              <a:rPr sz="1100" b="1" spc="-50" dirty="0">
                <a:latin typeface="Malgun Gothic"/>
                <a:cs typeface="Malgun Gothic"/>
              </a:rPr>
              <a:t>수시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3248" y="6486550"/>
            <a:ext cx="6959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학생부종합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02455" y="6150965"/>
            <a:ext cx="137033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글로벌경영학과  행정학과  정보전기전자</a:t>
            </a:r>
            <a:r>
              <a:rPr sz="1100" b="1" spc="-60" dirty="0">
                <a:latin typeface="Malgun Gothic"/>
                <a:cs typeface="Malgun Gothic"/>
              </a:rPr>
              <a:t>공</a:t>
            </a:r>
            <a:r>
              <a:rPr sz="1100" b="1" spc="-50" dirty="0">
                <a:latin typeface="Malgun Gothic"/>
                <a:cs typeface="Malgun Gothic"/>
              </a:rPr>
              <a:t>학</a:t>
            </a:r>
            <a:r>
              <a:rPr sz="1100" b="1" spc="-60" dirty="0">
                <a:latin typeface="Malgun Gothic"/>
                <a:cs typeface="Malgun Gothic"/>
              </a:rPr>
              <a:t>전</a:t>
            </a:r>
            <a:r>
              <a:rPr sz="1100" b="1" dirty="0">
                <a:latin typeface="Malgun Gothic"/>
                <a:cs typeface="Malgun Gothic"/>
              </a:rPr>
              <a:t>공  </a:t>
            </a:r>
            <a:r>
              <a:rPr sz="1100" b="1" spc="-45" dirty="0">
                <a:latin typeface="Malgun Gothic"/>
                <a:cs typeface="Malgun Gothic"/>
              </a:rPr>
              <a:t>도시정보공학전공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719064" y="6486550"/>
            <a:ext cx="175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50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202807" y="6402425"/>
            <a:ext cx="29400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Malgun Gothic"/>
                <a:cs typeface="Malgun Gothic"/>
              </a:rPr>
              <a:t>일괄  합산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06106" y="6486550"/>
            <a:ext cx="1752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40</a:t>
            </a:r>
            <a:endParaRPr sz="1100">
              <a:latin typeface="Malgun Gothic"/>
              <a:cs typeface="Malgun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60638" y="6402425"/>
            <a:ext cx="38862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-55" dirty="0">
                <a:latin typeface="Malgun Gothic"/>
                <a:cs typeface="Malgun Gothic"/>
              </a:rPr>
              <a:t>60</a:t>
            </a:r>
            <a:endParaRPr sz="11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spc="-50" dirty="0">
                <a:latin typeface="Malgun Gothic"/>
                <a:cs typeface="Malgun Gothic"/>
              </a:rPr>
              <a:t>(서류</a:t>
            </a:r>
            <a:r>
              <a:rPr sz="1100" b="1" dirty="0">
                <a:latin typeface="Malgun Gothic"/>
                <a:cs typeface="Malgun Gothic"/>
              </a:rPr>
              <a:t>)</a:t>
            </a:r>
            <a:endParaRPr sz="1100">
              <a:latin typeface="Malgun Gothic"/>
              <a:cs typeface="Malgun Gothic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933615" y="141731"/>
            <a:ext cx="5332095" cy="339090"/>
            <a:chOff x="933615" y="141731"/>
            <a:chExt cx="5332095" cy="339090"/>
          </a:xfrm>
        </p:grpSpPr>
        <p:sp>
          <p:nvSpPr>
            <p:cNvPr id="67" name="object 67"/>
            <p:cNvSpPr/>
            <p:nvPr/>
          </p:nvSpPr>
          <p:spPr>
            <a:xfrm>
              <a:off x="933615" y="144017"/>
              <a:ext cx="1297901" cy="336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45816" y="146430"/>
              <a:ext cx="988313" cy="334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45129" y="141731"/>
              <a:ext cx="1276985" cy="339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45277" y="146430"/>
              <a:ext cx="620268" cy="3343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865496" y="158876"/>
              <a:ext cx="639572" cy="3219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24116"/>
            <a:ext cx="9144000" cy="5834380"/>
            <a:chOff x="0" y="1024116"/>
            <a:chExt cx="9144000" cy="5834380"/>
          </a:xfrm>
        </p:grpSpPr>
        <p:sp>
          <p:nvSpPr>
            <p:cNvPr id="3" name="object 3"/>
            <p:cNvSpPr/>
            <p:nvPr/>
          </p:nvSpPr>
          <p:spPr>
            <a:xfrm>
              <a:off x="0" y="1024116"/>
              <a:ext cx="9143999" cy="58338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68313" y="1311148"/>
              <a:ext cx="2576195" cy="0"/>
            </a:xfrm>
            <a:custGeom>
              <a:avLst/>
              <a:gdLst/>
              <a:ahLst/>
              <a:cxnLst/>
              <a:rect l="l" t="t" r="r" b="b"/>
              <a:pathLst>
                <a:path w="2576195">
                  <a:moveTo>
                    <a:pt x="0" y="0"/>
                  </a:moveTo>
                  <a:lnTo>
                    <a:pt x="2575686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0" y="1029716"/>
          <a:ext cx="9143996" cy="5844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210"/>
                <a:gridCol w="464820"/>
                <a:gridCol w="673100"/>
                <a:gridCol w="1872615"/>
                <a:gridCol w="1872614"/>
                <a:gridCol w="569595"/>
                <a:gridCol w="453389"/>
                <a:gridCol w="602615"/>
                <a:gridCol w="437515"/>
                <a:gridCol w="437515"/>
                <a:gridCol w="548004"/>
                <a:gridCol w="548004"/>
              </a:tblGrid>
              <a:tr h="218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marR="169545">
                        <a:lnSpc>
                          <a:spcPct val="110000"/>
                        </a:lnSpc>
                        <a:spcBef>
                          <a:spcPts val="725"/>
                        </a:spcBef>
                      </a:pPr>
                      <a:r>
                        <a:rPr sz="1300" b="1" spc="-50" dirty="0">
                          <a:latin typeface="Malgun Gothic"/>
                          <a:cs typeface="Malgun Gothic"/>
                        </a:rPr>
                        <a:t>모집  시기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00" marR="117475">
                        <a:lnSpc>
                          <a:spcPct val="110000"/>
                        </a:lnSpc>
                        <a:spcBef>
                          <a:spcPts val="725"/>
                        </a:spcBef>
                      </a:pPr>
                      <a:r>
                        <a:rPr sz="1300" b="1" spc="-50" dirty="0">
                          <a:latin typeface="Malgun Gothic"/>
                          <a:cs typeface="Malgun Gothic"/>
                        </a:rPr>
                        <a:t>선발  인원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 marR="59055">
                        <a:lnSpc>
                          <a:spcPct val="110000"/>
                        </a:lnSpc>
                        <a:spcBef>
                          <a:spcPts val="725"/>
                        </a:spcBef>
                      </a:pPr>
                      <a:r>
                        <a:rPr sz="1300" b="1" spc="-50" dirty="0">
                          <a:latin typeface="Malgun Gothic"/>
                          <a:cs typeface="Malgun Gothic"/>
                        </a:rPr>
                        <a:t>선발  방법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425450">
                        <a:lnSpc>
                          <a:spcPts val="1425"/>
                        </a:lnSpc>
                        <a:spcBef>
                          <a:spcPts val="190"/>
                        </a:spcBef>
                      </a:pPr>
                      <a:r>
                        <a:rPr sz="1300" b="1" spc="-45" dirty="0">
                          <a:latin typeface="Malgun Gothic"/>
                          <a:cs typeface="Malgun Gothic"/>
                        </a:rPr>
                        <a:t>전형요소별</a:t>
                      </a:r>
                      <a:r>
                        <a:rPr sz="1300" b="1" spc="-9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300" b="1" spc="-45" dirty="0">
                          <a:latin typeface="Malgun Gothic"/>
                          <a:cs typeface="Malgun Gothic"/>
                        </a:rPr>
                        <a:t>반영비율(%)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5471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지역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전형유형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모집단위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150" dirty="0">
                          <a:latin typeface="Malgun Gothic"/>
                          <a:cs typeface="Malgun Gothic"/>
                        </a:rPr>
                        <a:t>학생부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면접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실기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300" b="1" spc="-55" dirty="0">
                          <a:latin typeface="Malgun Gothic"/>
                          <a:cs typeface="Malgun Gothic"/>
                        </a:rPr>
                        <a:t>기타</a:t>
                      </a:r>
                      <a:endParaRPr sz="13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723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인하대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인천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marR="253365" indent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45" dirty="0">
                          <a:latin typeface="Malgun Gothic"/>
                          <a:cs typeface="Malgun Gothic"/>
                        </a:rPr>
                        <a:t>메카트로닉스학과  금융세무재테크학과  </a:t>
                      </a: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소프트웨어융</a:t>
                      </a:r>
                      <a:r>
                        <a:rPr sz="1100" b="1" spc="-65" dirty="0">
                          <a:latin typeface="Malgun Gothic"/>
                          <a:cs typeface="Malgun Gothic"/>
                        </a:rPr>
                        <a:t>합</a:t>
                      </a: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공</a:t>
                      </a:r>
                      <a:r>
                        <a:rPr sz="1100" b="1" spc="-65" dirty="0">
                          <a:latin typeface="Malgun Gothic"/>
                          <a:cs typeface="Malgun Gothic"/>
                        </a:rPr>
                        <a:t>학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과  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산업경영학과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41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187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100" b="1" spc="-40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지식경영학부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205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3345" marR="838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409">
                <a:tc rowSpan="2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중앙대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6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정시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100" b="1" spc="-40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지식경영학부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40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한경대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학생부교과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 marR="1543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40" dirty="0">
                          <a:latin typeface="Malgun Gothic"/>
                          <a:cs typeface="Malgun Gothic"/>
                        </a:rPr>
                        <a:t>행정학과,</a:t>
                      </a:r>
                      <a:r>
                        <a:rPr sz="1100" b="1" spc="-18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융합레포츠학과  </a:t>
                      </a:r>
                      <a:r>
                        <a:rPr sz="1100" b="1" spc="-45" dirty="0">
                          <a:latin typeface="Malgun Gothic"/>
                          <a:cs typeface="Malgun Gothic"/>
                        </a:rPr>
                        <a:t>전지전자제어공학과  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식품생물공학과  </a:t>
                      </a:r>
                      <a:r>
                        <a:rPr sz="1100" b="1" spc="-45" dirty="0">
                          <a:latin typeface="Malgun Gothic"/>
                          <a:cs typeface="Malgun Gothic"/>
                        </a:rPr>
                        <a:t>토목안전환경공학과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66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3345" marR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779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한국산업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기술대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895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신산업융합학과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77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한성대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 marR="340360" indent="-139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135" dirty="0">
                          <a:latin typeface="Malgun Gothic"/>
                          <a:cs typeface="Malgun Gothic"/>
                        </a:rPr>
                        <a:t>뷰티디자인학과  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법행정학과  </a:t>
                      </a:r>
                      <a:r>
                        <a:rPr sz="1100" b="1" spc="-90" dirty="0">
                          <a:latin typeface="Malgun Gothic"/>
                          <a:cs typeface="Malgun Gothic"/>
                        </a:rPr>
                        <a:t>호텔외식경영학과  </a:t>
                      </a:r>
                      <a:r>
                        <a:rPr sz="1100" b="1" spc="-100" dirty="0">
                          <a:latin typeface="Malgun Gothic"/>
                          <a:cs typeface="Malgun Gothic"/>
                        </a:rPr>
                        <a:t>비즈니스컨</a:t>
                      </a:r>
                      <a:r>
                        <a:rPr sz="1100" b="1" spc="-110" dirty="0">
                          <a:latin typeface="Malgun Gothic"/>
                          <a:cs typeface="Malgun Gothic"/>
                        </a:rPr>
                        <a:t>설팅</a:t>
                      </a:r>
                      <a:r>
                        <a:rPr sz="1100" b="1" spc="-100" dirty="0">
                          <a:latin typeface="Malgun Gothic"/>
                          <a:cs typeface="Malgun Gothic"/>
                        </a:rPr>
                        <a:t>학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80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3345" marR="83820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4114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한신대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135" dirty="0">
                          <a:latin typeface="Malgun Gothic"/>
                          <a:cs typeface="Malgun Gothic"/>
                        </a:rPr>
                        <a:t>아노덴인재학부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38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30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70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7984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한양대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858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산업융합학부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155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838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247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766">
                <a:tc>
                  <a:txBody>
                    <a:bodyPr/>
                    <a:lstStyle/>
                    <a:p>
                      <a:pPr marL="103505" marR="88900" indent="273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한양대  (</a:t>
                      </a:r>
                      <a:r>
                        <a:rPr sz="1100" b="1" spc="-45" dirty="0">
                          <a:latin typeface="Malgun Gothic"/>
                          <a:cs typeface="Malgun Gothic"/>
                        </a:rPr>
                        <a:t>E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R</a:t>
                      </a:r>
                      <a:r>
                        <a:rPr sz="1100" b="1" spc="-45" dirty="0">
                          <a:latin typeface="Malgun Gothic"/>
                          <a:cs typeface="Malgun Gothic"/>
                        </a:rPr>
                        <a:t>I</a:t>
                      </a:r>
                      <a:r>
                        <a:rPr sz="1100" b="1" spc="-60" dirty="0">
                          <a:latin typeface="Malgun Gothic"/>
                          <a:cs typeface="Malgun Gothic"/>
                        </a:rPr>
                        <a:t>C</a:t>
                      </a:r>
                      <a:r>
                        <a:rPr sz="1100" b="1" spc="-45" dirty="0">
                          <a:latin typeface="Malgun Gothic"/>
                          <a:cs typeface="Malgun Gothic"/>
                        </a:rPr>
                        <a:t>A</a:t>
                      </a:r>
                      <a:r>
                        <a:rPr sz="1100" b="1" dirty="0">
                          <a:latin typeface="Malgun Gothic"/>
                          <a:cs typeface="Malgun Gothic"/>
                        </a:rPr>
                        <a:t>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901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경기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93675" algn="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40" dirty="0">
                          <a:latin typeface="Malgun Gothic"/>
                          <a:cs typeface="Malgun Gothic"/>
                        </a:rPr>
                        <a:t>융합공학과</a:t>
                      </a:r>
                      <a:r>
                        <a:rPr sz="1100" b="1" spc="-14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회계세무학과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103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8382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4692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홍익대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서울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3675" algn="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45" dirty="0">
                          <a:latin typeface="Malgun Gothic"/>
                          <a:cs typeface="Malgun Gothic"/>
                        </a:rPr>
                        <a:t>디자인경영융합학부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133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3345" marR="838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0" dirty="0">
                          <a:latin typeface="Malgun Gothic"/>
                          <a:cs typeface="Malgun Gothic"/>
                        </a:rPr>
                        <a:t>일괄  합산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100" b="1" spc="-55" dirty="0">
                          <a:latin typeface="Malgun Gothic"/>
                          <a:cs typeface="Malgun Gothic"/>
                        </a:rPr>
                        <a:t>100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  <a:p>
                      <a:pPr marL="97155">
                        <a:lnSpc>
                          <a:spcPts val="1265"/>
                        </a:lnSpc>
                      </a:pPr>
                      <a:r>
                        <a:rPr sz="1100" b="1" spc="-35" dirty="0">
                          <a:latin typeface="Malgun Gothic"/>
                          <a:cs typeface="Malgun Gothic"/>
                        </a:rPr>
                        <a:t>(서류)</a:t>
                      </a:r>
                      <a:endParaRPr sz="1100">
                        <a:latin typeface="Malgun Gothic"/>
                        <a:cs typeface="Malgun Gothic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23099" y="291084"/>
            <a:ext cx="1297876" cy="336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5276" y="293497"/>
            <a:ext cx="988313" cy="3345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4715" y="288797"/>
            <a:ext cx="1276858" cy="339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5083" y="306070"/>
            <a:ext cx="639444" cy="321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4735" y="293497"/>
            <a:ext cx="620267" cy="3345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1572005" y="376809"/>
              <a:ext cx="657987" cy="2639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09570" y="332993"/>
              <a:ext cx="932433" cy="3343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86403" y="345440"/>
              <a:ext cx="639445" cy="321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6057" y="332993"/>
              <a:ext cx="620267" cy="3343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07355" y="332993"/>
              <a:ext cx="649351" cy="3343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806" y="1015949"/>
            <a:ext cx="4309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spc="-55" dirty="0">
                <a:solidFill>
                  <a:srgbClr val="000000"/>
                </a:solidFill>
              </a:rPr>
              <a:t>1.	입시 </a:t>
            </a:r>
            <a:r>
              <a:rPr sz="2800" spc="-70" dirty="0">
                <a:solidFill>
                  <a:srgbClr val="000000"/>
                </a:solidFill>
              </a:rPr>
              <a:t>전형의 공정성</a:t>
            </a:r>
            <a:r>
              <a:rPr sz="2800" spc="-535" dirty="0">
                <a:solidFill>
                  <a:srgbClr val="000000"/>
                </a:solidFill>
              </a:rPr>
              <a:t> </a:t>
            </a:r>
            <a:r>
              <a:rPr sz="2800" spc="-105" dirty="0">
                <a:solidFill>
                  <a:srgbClr val="000000"/>
                </a:solidFill>
              </a:rPr>
              <a:t>강화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611365" y="1593214"/>
            <a:ext cx="443141" cy="239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6952" y="1678051"/>
            <a:ext cx="41871" cy="135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2003" y="1589913"/>
            <a:ext cx="705231" cy="243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100326" y="1593214"/>
            <a:ext cx="1106805" cy="247650"/>
            <a:chOff x="2100326" y="1593214"/>
            <a:chExt cx="1106805" cy="247650"/>
          </a:xfrm>
        </p:grpSpPr>
        <p:sp>
          <p:nvSpPr>
            <p:cNvPr id="13" name="object 13"/>
            <p:cNvSpPr/>
            <p:nvPr/>
          </p:nvSpPr>
          <p:spPr>
            <a:xfrm>
              <a:off x="2100326" y="1593214"/>
              <a:ext cx="443865" cy="239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63495" y="1593214"/>
              <a:ext cx="563626" cy="2476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64967" y="1678050"/>
              <a:ext cx="41782" cy="1356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852926" y="1593214"/>
            <a:ext cx="443864" cy="239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95141" y="1598294"/>
            <a:ext cx="464693" cy="2346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3105" y="3453129"/>
            <a:ext cx="705281" cy="2430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07413" y="3456559"/>
            <a:ext cx="455041" cy="2396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2055" y="3456559"/>
            <a:ext cx="690752" cy="2396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6341" y="4840351"/>
            <a:ext cx="705281" cy="2430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94713" y="4843653"/>
            <a:ext cx="450977" cy="2397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70023" y="4843653"/>
            <a:ext cx="206628" cy="2397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4857" y="4843653"/>
            <a:ext cx="450850" cy="2397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2831592" y="4843653"/>
            <a:ext cx="518159" cy="250190"/>
            <a:chOff x="2831592" y="4843653"/>
            <a:chExt cx="518159" cy="250190"/>
          </a:xfrm>
        </p:grpSpPr>
        <p:sp>
          <p:nvSpPr>
            <p:cNvPr id="26" name="object 26"/>
            <p:cNvSpPr/>
            <p:nvPr/>
          </p:nvSpPr>
          <p:spPr>
            <a:xfrm>
              <a:off x="2831592" y="4843653"/>
              <a:ext cx="449706" cy="23977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04032" y="5029835"/>
              <a:ext cx="45719" cy="6388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452114" y="4843653"/>
            <a:ext cx="438276" cy="2397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00753" y="4843653"/>
            <a:ext cx="472948" cy="2397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0061" y="4848859"/>
            <a:ext cx="222376" cy="23456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053" y="4840859"/>
            <a:ext cx="519430" cy="2528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9702" y="4843653"/>
            <a:ext cx="475996" cy="2397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3167" y="4843653"/>
            <a:ext cx="724154" cy="2397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49109" y="4840351"/>
            <a:ext cx="471805" cy="24307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01814" y="4843653"/>
            <a:ext cx="458724" cy="2397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65947" y="4842002"/>
            <a:ext cx="476250" cy="2414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88759" y="5209413"/>
            <a:ext cx="477685" cy="2397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5552" y="5209413"/>
            <a:ext cx="471538" cy="2397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789" y="5836361"/>
            <a:ext cx="464769" cy="23461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30376" y="5916142"/>
            <a:ext cx="41871" cy="13558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2092" y="1422628"/>
            <a:ext cx="8959850" cy="53086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1060"/>
              </a:spcBef>
              <a:tabLst>
                <a:tab pos="4239895" algn="l"/>
              </a:tabLst>
            </a:pPr>
            <a:r>
              <a:rPr sz="2000" b="1" dirty="0">
                <a:latin typeface="Malgun Gothic"/>
                <a:cs typeface="Malgun Gothic"/>
              </a:rPr>
              <a:t>▶	</a:t>
            </a:r>
            <a:r>
              <a:rPr sz="2000" b="1" spc="-65" dirty="0">
                <a:solidFill>
                  <a:srgbClr val="FF0000"/>
                </a:solidFill>
                <a:latin typeface="Malgun Gothic"/>
                <a:cs typeface="Malgun Gothic"/>
              </a:rPr>
              <a:t>(전형</a:t>
            </a:r>
            <a:r>
              <a:rPr sz="2000" b="1" spc="-565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00" b="1" spc="-75" dirty="0">
                <a:solidFill>
                  <a:srgbClr val="FF0000"/>
                </a:solidFill>
                <a:latin typeface="Malgun Gothic"/>
                <a:cs typeface="Malgun Gothic"/>
              </a:rPr>
              <a:t>단순하게 </a:t>
            </a:r>
            <a:r>
              <a:rPr sz="2000" b="1" spc="-80" dirty="0">
                <a:solidFill>
                  <a:srgbClr val="FF0000"/>
                </a:solidFill>
                <a:latin typeface="Malgun Gothic"/>
                <a:cs typeface="Malgun Gothic"/>
              </a:rPr>
              <a:t>운영하도록 </a:t>
            </a:r>
            <a:r>
              <a:rPr sz="2000" b="1" spc="-65" dirty="0">
                <a:solidFill>
                  <a:srgbClr val="FF0000"/>
                </a:solidFill>
                <a:latin typeface="Malgun Gothic"/>
                <a:cs typeface="Malgun Gothic"/>
              </a:rPr>
              <a:t>권장)</a:t>
            </a:r>
            <a:endParaRPr sz="2000" dirty="0">
              <a:latin typeface="Malgun Gothic"/>
              <a:cs typeface="Malgun Gothic"/>
            </a:endParaRPr>
          </a:p>
          <a:p>
            <a:pPr marL="195580">
              <a:lnSpc>
                <a:spcPct val="100000"/>
              </a:lnSpc>
              <a:spcBef>
                <a:spcPts val="960"/>
              </a:spcBef>
            </a:pPr>
            <a:r>
              <a:rPr sz="2000" b="1" dirty="0">
                <a:latin typeface="Malgun Gothic"/>
                <a:cs typeface="Malgun Gothic"/>
              </a:rPr>
              <a:t>▶</a:t>
            </a:r>
            <a:r>
              <a:rPr sz="2000" b="1" spc="-215" dirty="0"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수시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1F3863"/>
                </a:solidFill>
                <a:latin typeface="Malgun Gothic"/>
                <a:cs typeface="Malgun Gothic"/>
              </a:rPr>
              <a:t>:</a:t>
            </a:r>
            <a:r>
              <a:rPr sz="2000" b="1" spc="-21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학종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선발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인원</a:t>
            </a:r>
            <a:r>
              <a:rPr sz="2000" b="1" spc="-22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65" dirty="0">
                <a:solidFill>
                  <a:srgbClr val="1F3863"/>
                </a:solidFill>
                <a:latin typeface="Malgun Gothic"/>
                <a:cs typeface="Malgun Gothic"/>
              </a:rPr>
              <a:t>축소,</a:t>
            </a:r>
            <a:r>
              <a:rPr sz="2000" b="1" spc="-22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70" dirty="0">
                <a:solidFill>
                  <a:srgbClr val="1F3863"/>
                </a:solidFill>
                <a:latin typeface="Malgun Gothic"/>
                <a:cs typeface="Malgun Gothic"/>
              </a:rPr>
              <a:t>교과전형</a:t>
            </a:r>
            <a:r>
              <a:rPr sz="2000" b="1" spc="-229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80" dirty="0">
                <a:solidFill>
                  <a:srgbClr val="1F3863"/>
                </a:solidFill>
                <a:latin typeface="Malgun Gothic"/>
                <a:cs typeface="Malgun Gothic"/>
              </a:rPr>
              <a:t>확대/정시:</a:t>
            </a:r>
            <a:r>
              <a:rPr sz="2000" b="1" spc="-25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75" dirty="0">
                <a:solidFill>
                  <a:srgbClr val="1F3863"/>
                </a:solidFill>
                <a:latin typeface="Malgun Gothic"/>
                <a:cs typeface="Malgun Gothic"/>
              </a:rPr>
              <a:t>선발인원</a:t>
            </a:r>
            <a:r>
              <a:rPr sz="2000" b="1" spc="-24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75" dirty="0">
                <a:solidFill>
                  <a:srgbClr val="1F3863"/>
                </a:solidFill>
                <a:latin typeface="Malgun Gothic"/>
                <a:cs typeface="Malgun Gothic"/>
              </a:rPr>
              <a:t>확대</a:t>
            </a:r>
            <a:r>
              <a:rPr sz="2000" b="1" spc="-75" dirty="0">
                <a:solidFill>
                  <a:srgbClr val="FF0000"/>
                </a:solidFill>
                <a:latin typeface="Malgun Gothic"/>
                <a:cs typeface="Malgun Gothic"/>
              </a:rPr>
              <a:t>(최대</a:t>
            </a:r>
            <a:r>
              <a:rPr sz="2000" b="1" spc="-24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00" b="1" spc="-80" dirty="0">
                <a:solidFill>
                  <a:srgbClr val="FF0000"/>
                </a:solidFill>
                <a:latin typeface="Malgun Gothic"/>
                <a:cs typeface="Malgun Gothic"/>
              </a:rPr>
              <a:t>40%까지)</a:t>
            </a:r>
            <a:endParaRPr sz="2000" dirty="0">
              <a:latin typeface="Malgun Gothic"/>
              <a:cs typeface="Malgun Gothic"/>
            </a:endParaRPr>
          </a:p>
          <a:p>
            <a:pPr marL="159385">
              <a:lnSpc>
                <a:spcPct val="100000"/>
              </a:lnSpc>
              <a:spcBef>
                <a:spcPts val="180"/>
              </a:spcBef>
            </a:pPr>
            <a:r>
              <a:rPr sz="2000" b="1" dirty="0">
                <a:latin typeface="Malgun Gothic"/>
                <a:cs typeface="Malgun Gothic"/>
              </a:rPr>
              <a:t>▶</a:t>
            </a:r>
            <a:r>
              <a:rPr sz="2000" b="1" spc="-210" dirty="0"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기타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1F3863"/>
                </a:solidFill>
                <a:latin typeface="Malgun Gothic"/>
                <a:cs typeface="Malgun Gothic"/>
              </a:rPr>
              <a:t>:</a:t>
            </a:r>
            <a:r>
              <a:rPr sz="2000" b="1" spc="-21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1F3863"/>
                </a:solidFill>
                <a:latin typeface="Malgun Gothic"/>
                <a:cs typeface="Malgun Gothic"/>
              </a:rPr>
              <a:t>현</a:t>
            </a:r>
            <a:r>
              <a:rPr sz="2000" b="1" spc="-20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고3</a:t>
            </a:r>
            <a:r>
              <a:rPr sz="2000" b="1" spc="-21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60" dirty="0">
                <a:solidFill>
                  <a:srgbClr val="1F3863"/>
                </a:solidFill>
                <a:latin typeface="Malgun Gothic"/>
                <a:cs typeface="Malgun Gothic"/>
              </a:rPr>
              <a:t>마지막</a:t>
            </a:r>
            <a:r>
              <a:rPr sz="2000" b="1" spc="-229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75" dirty="0">
                <a:solidFill>
                  <a:srgbClr val="1F3863"/>
                </a:solidFill>
                <a:latin typeface="Malgun Gothic"/>
                <a:cs typeface="Malgun Gothic"/>
              </a:rPr>
              <a:t>적성고사</a:t>
            </a:r>
            <a:r>
              <a:rPr sz="2000" b="1" spc="-23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65" dirty="0">
                <a:solidFill>
                  <a:srgbClr val="1F3863"/>
                </a:solidFill>
                <a:latin typeface="Malgun Gothic"/>
                <a:cs typeface="Malgun Gothic"/>
              </a:rPr>
              <a:t>실시,</a:t>
            </a:r>
            <a:r>
              <a:rPr sz="2000" b="1" spc="-22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논술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75" dirty="0">
                <a:solidFill>
                  <a:srgbClr val="1F3863"/>
                </a:solidFill>
                <a:latin typeface="Malgun Gothic"/>
                <a:cs typeface="Malgun Gothic"/>
              </a:rPr>
              <a:t>교과과정</a:t>
            </a:r>
            <a:r>
              <a:rPr sz="2000" b="1" spc="-23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65" dirty="0">
                <a:solidFill>
                  <a:srgbClr val="1F3863"/>
                </a:solidFill>
                <a:latin typeface="Malgun Gothic"/>
                <a:cs typeface="Malgun Gothic"/>
              </a:rPr>
              <a:t>범위내</a:t>
            </a:r>
            <a:r>
              <a:rPr sz="2000" b="1" spc="-22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65" dirty="0">
                <a:solidFill>
                  <a:srgbClr val="1F3863"/>
                </a:solidFill>
                <a:latin typeface="Malgun Gothic"/>
                <a:cs typeface="Malgun Gothic"/>
              </a:rPr>
              <a:t>출제,</a:t>
            </a:r>
            <a:r>
              <a:rPr sz="2000" b="1" spc="-22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면접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100" dirty="0">
                <a:solidFill>
                  <a:srgbClr val="1F3863"/>
                </a:solidFill>
                <a:latin typeface="Malgun Gothic"/>
                <a:cs typeface="Malgun Gothic"/>
              </a:rPr>
              <a:t>강화</a:t>
            </a:r>
            <a:endParaRPr sz="2000" dirty="0">
              <a:latin typeface="Malgun Gothic"/>
              <a:cs typeface="Malgun Gothic"/>
            </a:endParaRPr>
          </a:p>
          <a:p>
            <a:pPr marL="83185">
              <a:lnSpc>
                <a:spcPct val="100000"/>
              </a:lnSpc>
              <a:spcBef>
                <a:spcPts val="2170"/>
              </a:spcBef>
            </a:pPr>
            <a:r>
              <a:rPr sz="2800" b="1" spc="-55" dirty="0">
                <a:latin typeface="Malgun Gothic"/>
                <a:cs typeface="Malgun Gothic"/>
              </a:rPr>
              <a:t>2. </a:t>
            </a:r>
            <a:r>
              <a:rPr sz="2800" b="1" spc="-85" dirty="0">
                <a:latin typeface="Malgun Gothic"/>
                <a:cs typeface="Malgun Gothic"/>
              </a:rPr>
              <a:t>수능시험을 </a:t>
            </a:r>
            <a:r>
              <a:rPr sz="2800" b="1" spc="-75" dirty="0">
                <a:latin typeface="Malgun Gothic"/>
                <a:cs typeface="Malgun Gothic"/>
              </a:rPr>
              <a:t>포함한 </a:t>
            </a:r>
            <a:r>
              <a:rPr sz="2800" b="1" spc="-55" dirty="0">
                <a:latin typeface="Malgun Gothic"/>
                <a:cs typeface="Malgun Gothic"/>
              </a:rPr>
              <a:t>입시 일정</a:t>
            </a:r>
            <a:r>
              <a:rPr sz="2800" b="1" spc="-705" dirty="0">
                <a:latin typeface="Malgun Gothic"/>
                <a:cs typeface="Malgun Gothic"/>
              </a:rPr>
              <a:t> </a:t>
            </a:r>
            <a:r>
              <a:rPr sz="2800" b="1" spc="-100" dirty="0">
                <a:latin typeface="Malgun Gothic"/>
                <a:cs typeface="Malgun Gothic"/>
              </a:rPr>
              <a:t>순연</a:t>
            </a:r>
            <a:endParaRPr sz="2800" dirty="0">
              <a:latin typeface="Malgun Gothic"/>
              <a:cs typeface="Malgun Gothic"/>
            </a:endParaRPr>
          </a:p>
          <a:p>
            <a:pPr marL="195580">
              <a:lnSpc>
                <a:spcPct val="100000"/>
              </a:lnSpc>
              <a:spcBef>
                <a:spcPts val="800"/>
              </a:spcBef>
            </a:pPr>
            <a:r>
              <a:rPr sz="2000" b="1" dirty="0">
                <a:latin typeface="Malgun Gothic"/>
                <a:cs typeface="Malgun Gothic"/>
              </a:rPr>
              <a:t>▶</a:t>
            </a:r>
            <a:endParaRPr sz="2000" dirty="0">
              <a:latin typeface="Malgun Gothic"/>
              <a:cs typeface="Malgun Gothic"/>
            </a:endParaRPr>
          </a:p>
          <a:p>
            <a:pPr marL="464184">
              <a:lnSpc>
                <a:spcPct val="100000"/>
              </a:lnSpc>
              <a:spcBef>
                <a:spcPts val="185"/>
              </a:spcBef>
              <a:tabLst>
                <a:tab pos="1231265" algn="l"/>
                <a:tab pos="3058795" algn="l"/>
              </a:tabLst>
            </a:pP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수시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1F3863"/>
                </a:solidFill>
                <a:latin typeface="Malgun Gothic"/>
                <a:cs typeface="Malgun Gothic"/>
              </a:rPr>
              <a:t>:	</a:t>
            </a:r>
            <a:r>
              <a:rPr sz="2000" b="1" spc="-45" dirty="0">
                <a:solidFill>
                  <a:srgbClr val="1F3863"/>
                </a:solidFill>
                <a:latin typeface="Malgun Gothic"/>
                <a:cs typeface="Malgun Gothic"/>
              </a:rPr>
              <a:t>9월</a:t>
            </a:r>
            <a:r>
              <a:rPr sz="2000" b="1" spc="-22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80" dirty="0">
                <a:solidFill>
                  <a:srgbClr val="1F3863"/>
                </a:solidFill>
                <a:latin typeface="Malgun Gothic"/>
                <a:cs typeface="Malgun Gothic"/>
              </a:rPr>
              <a:t>16일/정시</a:t>
            </a:r>
            <a:r>
              <a:rPr sz="2000" b="1" spc="-23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1F3863"/>
                </a:solidFill>
                <a:latin typeface="Malgun Gothic"/>
                <a:cs typeface="Malgun Gothic"/>
              </a:rPr>
              <a:t>:	</a:t>
            </a:r>
            <a:r>
              <a:rPr sz="2000" b="1" spc="-65" dirty="0">
                <a:solidFill>
                  <a:srgbClr val="1F3863"/>
                </a:solidFill>
                <a:latin typeface="Malgun Gothic"/>
                <a:cs typeface="Malgun Gothic"/>
              </a:rPr>
              <a:t>12월</a:t>
            </a:r>
            <a:r>
              <a:rPr sz="2000" b="1" spc="-24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80" dirty="0">
                <a:solidFill>
                  <a:srgbClr val="1F3863"/>
                </a:solidFill>
                <a:latin typeface="Malgun Gothic"/>
                <a:cs typeface="Malgun Gothic"/>
              </a:rPr>
              <a:t>14일/수시</a:t>
            </a:r>
            <a:r>
              <a:rPr sz="2000" b="1" spc="-24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일정</a:t>
            </a:r>
            <a:r>
              <a:rPr sz="2000" b="1" spc="-21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1F3863"/>
                </a:solidFill>
                <a:latin typeface="Malgun Gothic"/>
                <a:cs typeface="Malgun Gothic"/>
              </a:rPr>
              <a:t>:</a:t>
            </a:r>
            <a:r>
              <a:rPr sz="2000" b="1" spc="-21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65" dirty="0">
                <a:solidFill>
                  <a:srgbClr val="1F3863"/>
                </a:solidFill>
                <a:latin typeface="Malgun Gothic"/>
                <a:cs typeface="Malgun Gothic"/>
              </a:rPr>
              <a:t>12월</a:t>
            </a:r>
            <a:r>
              <a:rPr sz="2000" b="1" spc="-22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100" dirty="0">
                <a:solidFill>
                  <a:srgbClr val="1F3863"/>
                </a:solidFill>
                <a:latin typeface="Malgun Gothic"/>
                <a:cs typeface="Malgun Gothic"/>
              </a:rPr>
              <a:t>말까지</a:t>
            </a:r>
            <a:endParaRPr sz="2000" dirty="0">
              <a:latin typeface="Malgun Gothic"/>
              <a:cs typeface="Malgun Gothic"/>
            </a:endParaRPr>
          </a:p>
          <a:p>
            <a:pPr marL="83185">
              <a:lnSpc>
                <a:spcPct val="100000"/>
              </a:lnSpc>
              <a:spcBef>
                <a:spcPts val="2175"/>
              </a:spcBef>
            </a:pPr>
            <a:r>
              <a:rPr sz="2800" b="1" spc="-55" dirty="0">
                <a:latin typeface="Malgun Gothic"/>
                <a:cs typeface="Malgun Gothic"/>
              </a:rPr>
              <a:t>3.</a:t>
            </a:r>
            <a:r>
              <a:rPr sz="2800" b="1" spc="-195" dirty="0">
                <a:latin typeface="Malgun Gothic"/>
                <a:cs typeface="Malgun Gothic"/>
              </a:rPr>
              <a:t> </a:t>
            </a:r>
            <a:r>
              <a:rPr sz="2800" b="1" spc="-5" dirty="0">
                <a:latin typeface="Malgun Gothic"/>
                <a:cs typeface="Malgun Gothic"/>
              </a:rPr>
              <a:t>현</a:t>
            </a:r>
            <a:r>
              <a:rPr sz="2800" b="1" spc="-195" dirty="0">
                <a:latin typeface="Malgun Gothic"/>
                <a:cs typeface="Malgun Gothic"/>
              </a:rPr>
              <a:t> </a:t>
            </a:r>
            <a:r>
              <a:rPr sz="2800" b="1" spc="-80" dirty="0">
                <a:latin typeface="Malgun Gothic"/>
                <a:cs typeface="Malgun Gothic"/>
              </a:rPr>
              <a:t>고3부터</a:t>
            </a:r>
            <a:r>
              <a:rPr sz="2800" b="1" spc="-200" dirty="0">
                <a:latin typeface="Malgun Gothic"/>
                <a:cs typeface="Malgun Gothic"/>
              </a:rPr>
              <a:t> </a:t>
            </a:r>
            <a:r>
              <a:rPr sz="2800" b="1" spc="-85" dirty="0">
                <a:latin typeface="Malgun Gothic"/>
                <a:cs typeface="Malgun Gothic"/>
              </a:rPr>
              <a:t>`2015</a:t>
            </a:r>
            <a:r>
              <a:rPr sz="2800" b="1" spc="-195" dirty="0">
                <a:latin typeface="Malgun Gothic"/>
                <a:cs typeface="Malgun Gothic"/>
              </a:rPr>
              <a:t> </a:t>
            </a:r>
            <a:r>
              <a:rPr sz="2800" b="1" spc="-90" dirty="0">
                <a:latin typeface="Malgun Gothic"/>
                <a:cs typeface="Malgun Gothic"/>
              </a:rPr>
              <a:t>개정교육과정`</a:t>
            </a:r>
            <a:r>
              <a:rPr sz="2800" b="1" spc="-195" dirty="0">
                <a:latin typeface="Malgun Gothic"/>
                <a:cs typeface="Malgun Gothic"/>
              </a:rPr>
              <a:t> </a:t>
            </a:r>
            <a:r>
              <a:rPr sz="2800" b="1" spc="-75" dirty="0">
                <a:latin typeface="Malgun Gothic"/>
                <a:cs typeface="Malgun Gothic"/>
              </a:rPr>
              <a:t>실행의</a:t>
            </a:r>
            <a:r>
              <a:rPr sz="2800" b="1" spc="-210" dirty="0">
                <a:latin typeface="Malgun Gothic"/>
                <a:cs typeface="Malgun Gothic"/>
              </a:rPr>
              <a:t> </a:t>
            </a:r>
            <a:r>
              <a:rPr sz="2800" b="1" spc="-100" dirty="0">
                <a:latin typeface="Malgun Gothic"/>
                <a:cs typeface="Malgun Gothic"/>
              </a:rPr>
              <a:t>원년</a:t>
            </a:r>
            <a:endParaRPr sz="2800" dirty="0">
              <a:latin typeface="Malgun Gothic"/>
              <a:cs typeface="Malgun Gothic"/>
            </a:endParaRPr>
          </a:p>
          <a:p>
            <a:pPr marL="177800">
              <a:lnSpc>
                <a:spcPct val="100000"/>
              </a:lnSpc>
              <a:spcBef>
                <a:spcPts val="409"/>
              </a:spcBef>
            </a:pPr>
            <a:r>
              <a:rPr sz="2000" b="1" dirty="0">
                <a:latin typeface="Malgun Gothic"/>
                <a:cs typeface="Malgun Gothic"/>
              </a:rPr>
              <a:t>▶</a:t>
            </a:r>
            <a:endParaRPr sz="2000" dirty="0">
              <a:latin typeface="Malgun Gothic"/>
              <a:cs typeface="Malgun Gothic"/>
            </a:endParaRPr>
          </a:p>
          <a:p>
            <a:pPr marL="1778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Malgun Gothic"/>
                <a:cs typeface="Malgun Gothic"/>
              </a:rPr>
              <a:t>▶</a:t>
            </a:r>
            <a:endParaRPr sz="2000" dirty="0">
              <a:latin typeface="Malgun Gothic"/>
              <a:cs typeface="Malgun Gothic"/>
            </a:endParaRPr>
          </a:p>
          <a:p>
            <a:pPr marL="464184">
              <a:lnSpc>
                <a:spcPct val="100000"/>
              </a:lnSpc>
              <a:spcBef>
                <a:spcPts val="95"/>
              </a:spcBef>
            </a:pPr>
            <a:r>
              <a:rPr sz="2000" b="1" spc="-75" dirty="0">
                <a:solidFill>
                  <a:srgbClr val="1F3863"/>
                </a:solidFill>
                <a:latin typeface="Malgun Gothic"/>
                <a:cs typeface="Malgun Gothic"/>
              </a:rPr>
              <a:t>자소서,</a:t>
            </a:r>
            <a:r>
              <a:rPr sz="2000" b="1" spc="-24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75" dirty="0">
                <a:solidFill>
                  <a:srgbClr val="1F3863"/>
                </a:solidFill>
                <a:latin typeface="Malgun Gothic"/>
                <a:cs typeface="Malgun Gothic"/>
              </a:rPr>
              <a:t>추천서,</a:t>
            </a:r>
            <a:r>
              <a:rPr sz="2000" b="1" spc="-220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85" dirty="0">
                <a:solidFill>
                  <a:srgbClr val="1F3863"/>
                </a:solidFill>
                <a:latin typeface="Malgun Gothic"/>
                <a:cs typeface="Malgun Gothic"/>
              </a:rPr>
              <a:t>학교추천자명단</a:t>
            </a:r>
            <a:r>
              <a:rPr sz="2000" b="1" spc="-24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제출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dirty="0">
                <a:solidFill>
                  <a:srgbClr val="1F3863"/>
                </a:solidFill>
                <a:latin typeface="Malgun Gothic"/>
                <a:cs typeface="Malgun Gothic"/>
              </a:rPr>
              <a:t>→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Malgun Gothic"/>
                <a:cs typeface="Malgun Gothic"/>
              </a:rPr>
              <a:t>선택</a:t>
            </a:r>
            <a:r>
              <a:rPr sz="2000" b="1" spc="-21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00" b="1" spc="-55" dirty="0">
                <a:solidFill>
                  <a:srgbClr val="FF0000"/>
                </a:solidFill>
                <a:latin typeface="Malgun Gothic"/>
                <a:cs typeface="Malgun Gothic"/>
              </a:rPr>
              <a:t>or</a:t>
            </a:r>
            <a:r>
              <a:rPr sz="2000" b="1" spc="-210" dirty="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2000" b="1" spc="-100" dirty="0">
                <a:solidFill>
                  <a:srgbClr val="FF0000"/>
                </a:solidFill>
                <a:latin typeface="Malgun Gothic"/>
                <a:cs typeface="Malgun Gothic"/>
              </a:rPr>
              <a:t>폐지</a:t>
            </a:r>
            <a:endParaRPr sz="2000" dirty="0">
              <a:latin typeface="Malgun Gothic"/>
              <a:cs typeface="Malgun Gothic"/>
            </a:endParaRPr>
          </a:p>
          <a:p>
            <a:pPr marL="159385">
              <a:lnSpc>
                <a:spcPct val="100000"/>
              </a:lnSpc>
              <a:tabLst>
                <a:tab pos="1165225" algn="l"/>
              </a:tabLst>
            </a:pPr>
            <a:r>
              <a:rPr sz="2000" b="1" dirty="0">
                <a:latin typeface="Malgun Gothic"/>
                <a:cs typeface="Malgun Gothic"/>
              </a:rPr>
              <a:t>▶	</a:t>
            </a:r>
            <a:r>
              <a:rPr sz="2000" b="1" spc="-65" dirty="0">
                <a:solidFill>
                  <a:srgbClr val="1F3863"/>
                </a:solidFill>
                <a:latin typeface="Malgun Gothic"/>
                <a:cs typeface="Malgun Gothic"/>
              </a:rPr>
              <a:t>`수학</a:t>
            </a:r>
            <a:r>
              <a:rPr sz="2000" b="1" spc="-229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65" dirty="0">
                <a:solidFill>
                  <a:srgbClr val="1F3863"/>
                </a:solidFill>
                <a:latin typeface="Malgun Gothic"/>
                <a:cs typeface="Malgun Gothic"/>
              </a:rPr>
              <a:t>나형`</a:t>
            </a:r>
            <a:r>
              <a:rPr sz="2000" b="1" spc="-229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출제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50" dirty="0">
                <a:solidFill>
                  <a:srgbClr val="1F3863"/>
                </a:solidFill>
                <a:latin typeface="Malgun Gothic"/>
                <a:cs typeface="Malgun Gothic"/>
              </a:rPr>
              <a:t>범위</a:t>
            </a:r>
            <a:r>
              <a:rPr sz="2000" b="1" spc="-215" dirty="0">
                <a:solidFill>
                  <a:srgbClr val="1F3863"/>
                </a:solidFill>
                <a:latin typeface="Malgun Gothic"/>
                <a:cs typeface="Malgun Gothic"/>
              </a:rPr>
              <a:t> </a:t>
            </a:r>
            <a:r>
              <a:rPr sz="2000" b="1" spc="-95" dirty="0">
                <a:solidFill>
                  <a:srgbClr val="1F3863"/>
                </a:solidFill>
                <a:latin typeface="Malgun Gothic"/>
                <a:cs typeface="Malgun Gothic"/>
              </a:rPr>
              <a:t>확대</a:t>
            </a:r>
            <a:endParaRPr sz="20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800" b="1" spc="-100" dirty="0">
                <a:solidFill>
                  <a:srgbClr val="005CCA"/>
                </a:solidFill>
                <a:latin typeface="Malgun Gothic"/>
                <a:cs typeface="Malgun Gothic"/>
              </a:rPr>
              <a:t>【</a:t>
            </a:r>
            <a:r>
              <a:rPr sz="2800" b="1" spc="-80" dirty="0">
                <a:solidFill>
                  <a:srgbClr val="005CCA"/>
                </a:solidFill>
                <a:latin typeface="Malgun Gothic"/>
                <a:cs typeface="Malgun Gothic"/>
              </a:rPr>
              <a:t>대교협:</a:t>
            </a:r>
            <a:r>
              <a:rPr sz="2800" b="1" spc="-200" dirty="0">
                <a:solidFill>
                  <a:srgbClr val="005CCA"/>
                </a:solidFill>
                <a:latin typeface="Malgun Gothic"/>
                <a:cs typeface="Malgun Gothic"/>
              </a:rPr>
              <a:t> </a:t>
            </a:r>
            <a:r>
              <a:rPr sz="2800" b="1" u="heavy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코로나19</a:t>
            </a:r>
            <a:r>
              <a:rPr sz="2800" b="1" u="heavy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 </a:t>
            </a:r>
            <a:r>
              <a:rPr sz="2800" b="1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관련</a:t>
            </a:r>
            <a:r>
              <a:rPr sz="2800" b="1" u="heavy" spc="-1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 </a:t>
            </a:r>
            <a:r>
              <a:rPr sz="2800" b="1" u="heavy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2021</a:t>
            </a:r>
            <a:r>
              <a:rPr sz="2800" b="1" u="heavy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 </a:t>
            </a:r>
            <a:r>
              <a:rPr sz="2800" b="1" u="heavy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대입전형</a:t>
            </a:r>
            <a:r>
              <a:rPr sz="2800" b="1" u="heavy" spc="-19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 </a:t>
            </a:r>
            <a:r>
              <a:rPr sz="2800" b="1" u="heavy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변경</a:t>
            </a:r>
            <a:r>
              <a:rPr sz="2800" b="1" u="heavy" spc="-2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 </a:t>
            </a:r>
            <a:r>
              <a:rPr sz="2800" b="1" u="heavy" spc="-10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현황</a:t>
            </a:r>
            <a:r>
              <a:rPr sz="2800" b="1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algun Gothic"/>
                <a:cs typeface="Malgun Gothic"/>
              </a:rPr>
              <a:t>】</a:t>
            </a:r>
            <a:endParaRPr sz="2800" dirty="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318312" y="384809"/>
              <a:ext cx="1103071" cy="2891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0664" y="386841"/>
              <a:ext cx="840993" cy="287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9670" y="382777"/>
              <a:ext cx="1085088" cy="2912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1471" y="386841"/>
              <a:ext cx="821816" cy="2867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804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(전년도 </a:t>
            </a:r>
            <a:r>
              <a:rPr spc="-105" dirty="0"/>
              <a:t>입시</a:t>
            </a:r>
            <a:r>
              <a:rPr spc="-680" dirty="0"/>
              <a:t> </a:t>
            </a:r>
            <a:r>
              <a:rPr spc="-140" dirty="0"/>
              <a:t>결과)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970773"/>
            <a:ext cx="9143999" cy="58872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977138"/>
          <a:ext cx="9144634" cy="5870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0950"/>
                <a:gridCol w="3028950"/>
                <a:gridCol w="1043304"/>
                <a:gridCol w="911225"/>
                <a:gridCol w="1339215"/>
                <a:gridCol w="1570990"/>
              </a:tblGrid>
              <a:tr h="772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대학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모집단위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모집인원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지원인원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경쟁률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spc="-30" dirty="0">
                          <a:latin typeface="Malgun Gothic"/>
                          <a:cs typeface="Malgun Gothic"/>
                        </a:rPr>
                        <a:t>전체</a:t>
                      </a:r>
                      <a:r>
                        <a:rPr sz="1600" b="1" spc="-1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경쟁률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46304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건국대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신산업융합학과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921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8.94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7.15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3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k뷰티산업융합학과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1.58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국제통상·금융투자학과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873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7.34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25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경희대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문화관광산업학과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224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5.74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6.22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25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조리산업학과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85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2.66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323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고려대(서울)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전체학과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72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7.20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7.20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763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1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광운대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자산관리학과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60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1.54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3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정보콘텐츠학과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142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2.68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24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308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국민대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기업경영학부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361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3.28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2.62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2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기업융합법학과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1.02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82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7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단국대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산업경영학과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서울</a:t>
                      </a:r>
                      <a:r>
                        <a:rPr sz="1600" b="1" spc="-8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60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천안</a:t>
                      </a:r>
                      <a:r>
                        <a:rPr sz="1600" b="1" spc="-8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574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218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3.63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3.63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74750"/>
            <a:ext cx="9144000" cy="5985510"/>
            <a:chOff x="0" y="874750"/>
            <a:chExt cx="9144000" cy="5985510"/>
          </a:xfrm>
        </p:grpSpPr>
        <p:sp>
          <p:nvSpPr>
            <p:cNvPr id="3" name="object 3"/>
            <p:cNvSpPr/>
            <p:nvPr/>
          </p:nvSpPr>
          <p:spPr>
            <a:xfrm>
              <a:off x="0" y="1527034"/>
              <a:ext cx="9143999" cy="53309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2600" y="1532762"/>
              <a:ext cx="0" cy="5327015"/>
            </a:xfrm>
            <a:custGeom>
              <a:avLst/>
              <a:gdLst/>
              <a:ahLst/>
              <a:cxnLst/>
              <a:rect l="l" t="t" r="r" b="b"/>
              <a:pathLst>
                <a:path h="5327015">
                  <a:moveTo>
                    <a:pt x="0" y="0"/>
                  </a:moveTo>
                  <a:lnTo>
                    <a:pt x="0" y="5327014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0292" y="3724783"/>
              <a:ext cx="0" cy="1256665"/>
            </a:xfrm>
            <a:custGeom>
              <a:avLst/>
              <a:gdLst/>
              <a:ahLst/>
              <a:cxnLst/>
              <a:rect l="l" t="t" r="r" b="b"/>
              <a:pathLst>
                <a:path h="1256664">
                  <a:moveTo>
                    <a:pt x="0" y="0"/>
                  </a:moveTo>
                  <a:lnTo>
                    <a:pt x="0" y="1256157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533651"/>
              <a:ext cx="1252855" cy="0"/>
            </a:xfrm>
            <a:custGeom>
              <a:avLst/>
              <a:gdLst/>
              <a:ahLst/>
              <a:cxnLst/>
              <a:rect l="l" t="t" r="r" b="b"/>
              <a:pathLst>
                <a:path w="1252855">
                  <a:moveTo>
                    <a:pt x="0" y="0"/>
                  </a:moveTo>
                  <a:lnTo>
                    <a:pt x="12526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4750"/>
              <a:ext cx="9144000" cy="7498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00734"/>
              <a:ext cx="9144000" cy="634365"/>
            </a:xfrm>
            <a:custGeom>
              <a:avLst/>
              <a:gdLst/>
              <a:ahLst/>
              <a:cxnLst/>
              <a:rect l="l" t="t" r="r" b="b"/>
              <a:pathLst>
                <a:path w="9144000" h="634365">
                  <a:moveTo>
                    <a:pt x="7571600" y="0"/>
                  </a:moveTo>
                  <a:lnTo>
                    <a:pt x="7571600" y="0"/>
                  </a:lnTo>
                  <a:lnTo>
                    <a:pt x="0" y="0"/>
                  </a:lnTo>
                  <a:lnTo>
                    <a:pt x="0" y="633806"/>
                  </a:lnTo>
                  <a:lnTo>
                    <a:pt x="7571600" y="633806"/>
                  </a:lnTo>
                  <a:lnTo>
                    <a:pt x="7571600" y="0"/>
                  </a:lnTo>
                  <a:close/>
                </a:path>
                <a:path w="9144000" h="634365">
                  <a:moveTo>
                    <a:pt x="9144000" y="0"/>
                  </a:moveTo>
                  <a:lnTo>
                    <a:pt x="7571613" y="0"/>
                  </a:lnTo>
                  <a:lnTo>
                    <a:pt x="7571613" y="633806"/>
                  </a:lnTo>
                  <a:lnTo>
                    <a:pt x="9144000" y="63380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2600" y="889888"/>
              <a:ext cx="0" cy="646430"/>
            </a:xfrm>
            <a:custGeom>
              <a:avLst/>
              <a:gdLst/>
              <a:ahLst/>
              <a:cxnLst/>
              <a:rect l="l" t="t" r="r" b="b"/>
              <a:pathLst>
                <a:path h="646430">
                  <a:moveTo>
                    <a:pt x="0" y="0"/>
                  </a:moveTo>
                  <a:lnTo>
                    <a:pt x="0" y="64643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900683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1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53454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0" y="900683"/>
          <a:ext cx="9147808" cy="5965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4685"/>
                <a:gridCol w="2355850"/>
                <a:gridCol w="1043939"/>
                <a:gridCol w="911860"/>
                <a:gridCol w="1339849"/>
                <a:gridCol w="1571625"/>
              </a:tblGrid>
              <a:tr h="947038">
                <a:tc>
                  <a:txBody>
                    <a:bodyPr/>
                    <a:lstStyle/>
                    <a:p>
                      <a:pPr marL="428625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177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marR="817880" indent="295275">
                        <a:lnSpc>
                          <a:spcPts val="3729"/>
                        </a:lnSpc>
                        <a:spcBef>
                          <a:spcPts val="12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모집단위  </a:t>
                      </a: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공공인재법학과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5875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860" marR="120650" indent="-276225">
                        <a:lnSpc>
                          <a:spcPts val="3729"/>
                        </a:lnSpc>
                        <a:spcBef>
                          <a:spcPts val="12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모집인원  </a:t>
                      </a: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7510" marR="52705" indent="-334010">
                        <a:lnSpc>
                          <a:spcPts val="3729"/>
                        </a:lnSpc>
                        <a:spcBef>
                          <a:spcPts val="12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지원인원  </a:t>
                      </a: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 marR="365125" indent="-93345">
                        <a:lnSpc>
                          <a:spcPts val="3729"/>
                        </a:lnSpc>
                        <a:spcBef>
                          <a:spcPts val="12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경쟁률  </a:t>
                      </a: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600" b="1" spc="-30" dirty="0">
                          <a:latin typeface="Malgun Gothic"/>
                          <a:cs typeface="Malgun Gothic"/>
                        </a:rPr>
                        <a:t>전체</a:t>
                      </a:r>
                      <a:r>
                        <a:rPr sz="1600" b="1" spc="-114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경쟁률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177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3054">
                <a:tc rowSpan="2"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대진대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796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행정학과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11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0.00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0.05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796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31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796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사회복지보육학과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0.00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796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3181">
                <a:tc gridSpan="2">
                  <a:txBody>
                    <a:bodyPr/>
                    <a:lstStyle/>
                    <a:p>
                      <a:pPr marL="178371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휴먼케어평생교육학과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0.05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글로벌무역학과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70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457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6.53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13181"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동국대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융합보안학과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160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3.90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4.72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3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사회복지상담학과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2.44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181">
                <a:tc rowSpan="2"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수시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859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699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세무회계학과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45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235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5.22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3.68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85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92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859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토탈뷰티케어학과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21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0.38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85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63760">
                <a:tc rowSpan="2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동덕여대(다)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9369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96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69" marB="0"/>
                </a:tc>
                <a:tc rowSpan="2">
                  <a:txBody>
                    <a:bodyPr/>
                    <a:lstStyle/>
                    <a:p>
                      <a:pPr marL="6699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세무회계학과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3.64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63558">
                <a:tc rowSpan="2"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정시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0.91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1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토탈뷰티케어학과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33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0.00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3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법무행정학과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2.25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131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부동산학과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2.45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3143">
                <a:tc rowSpan="2"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명지대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92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사회복지학과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1.80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3.16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923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31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923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창의융합인재학부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2.83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923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3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심리치료학과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2.04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313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미래융합경영학과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193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6.03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339331" y="360552"/>
            <a:ext cx="1103134" cy="289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1747" y="362711"/>
            <a:ext cx="840994" cy="287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0751" y="358647"/>
            <a:ext cx="1085088" cy="291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2553" y="362711"/>
            <a:ext cx="821817" cy="286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465701" y="305257"/>
            <a:ext cx="2340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(전년도 </a:t>
            </a:r>
            <a:r>
              <a:rPr spc="-105" dirty="0"/>
              <a:t>입시</a:t>
            </a:r>
            <a:r>
              <a:rPr spc="-690" dirty="0"/>
              <a:t> </a:t>
            </a:r>
            <a:r>
              <a:rPr spc="-140" dirty="0"/>
              <a:t>결과)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318312" y="384809"/>
              <a:ext cx="1103071" cy="2891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0664" y="386841"/>
              <a:ext cx="840993" cy="287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9670" y="382777"/>
              <a:ext cx="1085088" cy="2912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1471" y="386841"/>
              <a:ext cx="821816" cy="2867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804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(전년도 </a:t>
            </a:r>
            <a:r>
              <a:rPr spc="-105" dirty="0"/>
              <a:t>입시</a:t>
            </a:r>
            <a:r>
              <a:rPr spc="-680" dirty="0"/>
              <a:t> </a:t>
            </a:r>
            <a:r>
              <a:rPr spc="-140" dirty="0"/>
              <a:t>결과)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946403"/>
            <a:ext cx="9143999" cy="5379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510" y="961516"/>
          <a:ext cx="9134474" cy="526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2780"/>
                <a:gridCol w="3963035"/>
                <a:gridCol w="756920"/>
                <a:gridCol w="814070"/>
                <a:gridCol w="843915"/>
                <a:gridCol w="833754"/>
              </a:tblGrid>
              <a:tr h="6672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08279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모집단위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082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17208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모집  인원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2032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지원  인원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경쟁률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082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28270" marR="106045" indent="9779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전체  </a:t>
                      </a: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경쟁률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636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479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상명대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융합경영학과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72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162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2.28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2.28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83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서경대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경영학부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3.47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2.12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59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문화콘텐츠학과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3.70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79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98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헤어·메이크업디자인학과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0.17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149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35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서울과학기술대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84480" marR="269875" indent="1205865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융합공학부  </a:t>
                      </a: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(건설환경융합전공,</a:t>
                      </a:r>
                      <a:r>
                        <a:rPr sz="1600" b="1" spc="-14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융합기계공학전공)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86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244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2.84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2.62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3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0" marR="575945" indent="7880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융합사회학부  </a:t>
                      </a:r>
                      <a:r>
                        <a:rPr sz="1600" b="1" spc="-130" dirty="0">
                          <a:latin typeface="Malgun Gothic"/>
                          <a:cs typeface="Malgun Gothic"/>
                        </a:rPr>
                        <a:t>(문화예술전공,</a:t>
                      </a:r>
                      <a:r>
                        <a:rPr sz="1600" b="1" spc="-37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600" b="1" spc="-135" dirty="0">
                          <a:latin typeface="Malgun Gothic"/>
                          <a:cs typeface="Malgun Gothic"/>
                        </a:rPr>
                        <a:t>헬스피트니스전공,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  <a:p>
                      <a:pPr marL="9886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30" dirty="0">
                          <a:latin typeface="Malgun Gothic"/>
                          <a:cs typeface="Malgun Gothic"/>
                        </a:rPr>
                        <a:t>벤처경영전공,</a:t>
                      </a:r>
                      <a:r>
                        <a:rPr sz="1600" b="1" spc="-31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600" b="1" spc="-120" dirty="0">
                          <a:latin typeface="Malgun Gothic"/>
                          <a:cs typeface="Malgun Gothic"/>
                        </a:rPr>
                        <a:t>영어전공)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3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82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196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2.39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9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성신여대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03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뷰티산업학과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0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0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0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0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8034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29142"/>
            <a:ext cx="9143999" cy="5067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955547"/>
            <a:ext cx="9144635" cy="772795"/>
            <a:chOff x="0" y="955547"/>
            <a:chExt cx="9144635" cy="772795"/>
          </a:xfrm>
        </p:grpSpPr>
        <p:sp>
          <p:nvSpPr>
            <p:cNvPr id="4" name="object 4"/>
            <p:cNvSpPr/>
            <p:nvPr/>
          </p:nvSpPr>
          <p:spPr>
            <a:xfrm>
              <a:off x="0" y="955547"/>
              <a:ext cx="9144000" cy="772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82077"/>
              <a:ext cx="9144635" cy="655320"/>
            </a:xfrm>
            <a:custGeom>
              <a:avLst/>
              <a:gdLst/>
              <a:ahLst/>
              <a:cxnLst/>
              <a:rect l="l" t="t" r="r" b="b"/>
              <a:pathLst>
                <a:path w="9144635" h="655319">
                  <a:moveTo>
                    <a:pt x="7456271" y="0"/>
                  </a:moveTo>
                  <a:lnTo>
                    <a:pt x="6642481" y="0"/>
                  </a:lnTo>
                  <a:lnTo>
                    <a:pt x="5885815" y="0"/>
                  </a:lnTo>
                  <a:lnTo>
                    <a:pt x="1922907" y="0"/>
                  </a:lnTo>
                  <a:lnTo>
                    <a:pt x="0" y="0"/>
                  </a:lnTo>
                  <a:lnTo>
                    <a:pt x="0" y="655078"/>
                  </a:lnTo>
                  <a:lnTo>
                    <a:pt x="1922907" y="655078"/>
                  </a:lnTo>
                  <a:lnTo>
                    <a:pt x="5885815" y="655078"/>
                  </a:lnTo>
                  <a:lnTo>
                    <a:pt x="6642481" y="655078"/>
                  </a:lnTo>
                  <a:lnTo>
                    <a:pt x="7456271" y="655078"/>
                  </a:lnTo>
                  <a:lnTo>
                    <a:pt x="7456271" y="0"/>
                  </a:lnTo>
                  <a:close/>
                </a:path>
                <a:path w="9144635" h="655319">
                  <a:moveTo>
                    <a:pt x="8300136" y="0"/>
                  </a:moveTo>
                  <a:lnTo>
                    <a:pt x="7456297" y="0"/>
                  </a:lnTo>
                  <a:lnTo>
                    <a:pt x="7456297" y="655078"/>
                  </a:lnTo>
                  <a:lnTo>
                    <a:pt x="8300136" y="655078"/>
                  </a:lnTo>
                  <a:lnTo>
                    <a:pt x="8300136" y="0"/>
                  </a:lnTo>
                  <a:close/>
                </a:path>
                <a:path w="9144635" h="655319">
                  <a:moveTo>
                    <a:pt x="9144038" y="0"/>
                  </a:moveTo>
                  <a:lnTo>
                    <a:pt x="8300212" y="0"/>
                  </a:lnTo>
                  <a:lnTo>
                    <a:pt x="8300212" y="655078"/>
                  </a:lnTo>
                  <a:lnTo>
                    <a:pt x="9144038" y="655078"/>
                  </a:lnTo>
                  <a:lnTo>
                    <a:pt x="9144038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0" y="971296"/>
          <a:ext cx="9141457" cy="5632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0875"/>
                <a:gridCol w="630555"/>
                <a:gridCol w="3333750"/>
                <a:gridCol w="756284"/>
                <a:gridCol w="813434"/>
                <a:gridCol w="845184"/>
                <a:gridCol w="841375"/>
              </a:tblGrid>
              <a:tr h="655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모집단위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 marR="1727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모집  인원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 marR="2019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지원  인원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경쟁률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17475" indent="9715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전체  </a:t>
                      </a: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경쟁률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064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6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marL="501015">
                        <a:lnSpc>
                          <a:spcPct val="100000"/>
                        </a:lnSpc>
                      </a:pPr>
                      <a:r>
                        <a:rPr sz="1600" b="1" spc="-45" dirty="0">
                          <a:latin typeface="Malgun Gothic"/>
                          <a:cs typeface="Malgun Gothic"/>
                        </a:rPr>
                        <a:t>세종대(나)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수시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글로벌조리학과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0.85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1.22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105" dirty="0">
                          <a:latin typeface="Malgun Gothic"/>
                          <a:cs typeface="Malgun Gothic"/>
                        </a:rPr>
                        <a:t>호텔외식관광프랜차이즈경영학과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87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1.58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18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정시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글로벌조리학과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0.05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0.21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105" dirty="0">
                          <a:latin typeface="Malgun Gothic"/>
                          <a:cs typeface="Malgun Gothic"/>
                        </a:rPr>
                        <a:t>호텔외식관광프랜차이즈경영학과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0.71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6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67690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숙명여대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경영학부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433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10.83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7.21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문헌정보학과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3.43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9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소비자경제학과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137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6.85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9728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앙트러프러너십전공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192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6.40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6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숭실대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국제무역학과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295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5.36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6.60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금융경제학과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377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6.85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9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미디어경영학과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338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7.86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90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아주대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24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9443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융합시스템공학과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225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4.25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3.63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24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241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글로벌경영학과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160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3.02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46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3241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18312" y="384809"/>
            <a:ext cx="1103071" cy="289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9670" y="382777"/>
            <a:ext cx="1085088" cy="291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0664" y="386841"/>
            <a:ext cx="840993" cy="287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41471" y="386841"/>
            <a:ext cx="821816" cy="2867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804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(전년도 </a:t>
            </a:r>
            <a:r>
              <a:rPr spc="-105" dirty="0"/>
              <a:t>입시</a:t>
            </a:r>
            <a:r>
              <a:rPr spc="-680" dirty="0"/>
              <a:t> </a:t>
            </a:r>
            <a:r>
              <a:rPr spc="-140" dirty="0"/>
              <a:t>결과)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318312" y="384809"/>
              <a:ext cx="1103071" cy="2891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10664" y="386841"/>
              <a:ext cx="840993" cy="287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39670" y="382777"/>
              <a:ext cx="1085088" cy="2912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1471" y="386841"/>
              <a:ext cx="821816" cy="2867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804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(전년도 </a:t>
            </a:r>
            <a:r>
              <a:rPr spc="-105" dirty="0"/>
              <a:t>입시</a:t>
            </a:r>
            <a:r>
              <a:rPr spc="-680" dirty="0"/>
              <a:t> </a:t>
            </a:r>
            <a:r>
              <a:rPr spc="-140" dirty="0"/>
              <a:t>결과)</a:t>
            </a:r>
          </a:p>
        </p:txBody>
      </p:sp>
      <p:sp>
        <p:nvSpPr>
          <p:cNvPr id="8" name="object 8"/>
          <p:cNvSpPr/>
          <p:nvPr/>
        </p:nvSpPr>
        <p:spPr>
          <a:xfrm>
            <a:off x="0" y="981439"/>
            <a:ext cx="9143999" cy="5876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-1" y="987678"/>
          <a:ext cx="9145905" cy="5780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4585"/>
                <a:gridCol w="2143760"/>
                <a:gridCol w="2143760"/>
                <a:gridCol w="933450"/>
                <a:gridCol w="933450"/>
                <a:gridCol w="933450"/>
                <a:gridCol w="933450"/>
              </a:tblGrid>
              <a:tr h="884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대학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모집단위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모집인원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지원인원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경쟁률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162560" indent="99060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전체  </a:t>
                      </a: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경쟁률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9558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</a:tr>
              <a:tr h="397128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안양대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글로벌경영학과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1.10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654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0.56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1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행정학과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0.20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0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1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정보전기전자공학전공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1.10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1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도시정보공학전공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0.30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1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592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통계데이터과학전공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0.10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36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192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인하대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메카트로닉스학과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187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3.46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654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3.21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20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592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금융세무재테크학과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109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2.79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1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20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601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소프트웨어융합공학과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126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2.86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19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산업경영학과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50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178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3.56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17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16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66700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중앙대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수시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지식경영학부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205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1,480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7.22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7.22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7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45" dirty="0">
                          <a:latin typeface="Malgun Gothic"/>
                          <a:cs typeface="Malgun Gothic"/>
                        </a:rPr>
                        <a:t>정시(나)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9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지식경영학부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9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40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9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181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9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4.41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98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4.41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4986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7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한경대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전학과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66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33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0.52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0.52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" y="1828791"/>
            <a:ext cx="9147810" cy="4999355"/>
            <a:chOff x="-1905" y="1828791"/>
            <a:chExt cx="9147810" cy="4999355"/>
          </a:xfrm>
        </p:grpSpPr>
        <p:sp>
          <p:nvSpPr>
            <p:cNvPr id="3" name="object 3"/>
            <p:cNvSpPr/>
            <p:nvPr/>
          </p:nvSpPr>
          <p:spPr>
            <a:xfrm>
              <a:off x="0" y="1828791"/>
              <a:ext cx="9143999" cy="49987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18844" y="1834387"/>
              <a:ext cx="6792595" cy="4913630"/>
            </a:xfrm>
            <a:custGeom>
              <a:avLst/>
              <a:gdLst/>
              <a:ahLst/>
              <a:cxnLst/>
              <a:rect l="l" t="t" r="r" b="b"/>
              <a:pathLst>
                <a:path w="6792595" h="4913630">
                  <a:moveTo>
                    <a:pt x="0" y="0"/>
                  </a:moveTo>
                  <a:lnTo>
                    <a:pt x="0" y="4913538"/>
                  </a:lnTo>
                </a:path>
                <a:path w="6792595" h="4913630">
                  <a:moveTo>
                    <a:pt x="3992753" y="0"/>
                  </a:moveTo>
                  <a:lnTo>
                    <a:pt x="3992753" y="4913538"/>
                  </a:lnTo>
                </a:path>
                <a:path w="6792595" h="4913630">
                  <a:moveTo>
                    <a:pt x="4925949" y="0"/>
                  </a:moveTo>
                  <a:lnTo>
                    <a:pt x="4925949" y="4913538"/>
                  </a:lnTo>
                </a:path>
                <a:path w="6792595" h="4913630">
                  <a:moveTo>
                    <a:pt x="5859017" y="0"/>
                  </a:moveTo>
                  <a:lnTo>
                    <a:pt x="5859017" y="4913538"/>
                  </a:lnTo>
                </a:path>
                <a:path w="6792595" h="4913630">
                  <a:moveTo>
                    <a:pt x="6792086" y="0"/>
                  </a:moveTo>
                  <a:lnTo>
                    <a:pt x="6792086" y="4913538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56705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7066" y="2953892"/>
              <a:ext cx="6795770" cy="774065"/>
            </a:xfrm>
            <a:custGeom>
              <a:avLst/>
              <a:gdLst/>
              <a:ahLst/>
              <a:cxnLst/>
              <a:rect l="l" t="t" r="r" b="b"/>
              <a:pathLst>
                <a:path w="6795770" h="774064">
                  <a:moveTo>
                    <a:pt x="0" y="0"/>
                  </a:moveTo>
                  <a:lnTo>
                    <a:pt x="6795642" y="0"/>
                  </a:lnTo>
                </a:path>
                <a:path w="6795770" h="774064">
                  <a:moveTo>
                    <a:pt x="0" y="386969"/>
                  </a:moveTo>
                  <a:lnTo>
                    <a:pt x="6795642" y="386969"/>
                  </a:lnTo>
                </a:path>
                <a:path w="6795770" h="774064">
                  <a:moveTo>
                    <a:pt x="0" y="773811"/>
                  </a:moveTo>
                  <a:lnTo>
                    <a:pt x="6795642" y="773811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114672"/>
              <a:ext cx="9144000" cy="1118235"/>
            </a:xfrm>
            <a:custGeom>
              <a:avLst/>
              <a:gdLst/>
              <a:ahLst/>
              <a:cxnLst/>
              <a:rect l="l" t="t" r="r" b="b"/>
              <a:pathLst>
                <a:path w="9144000" h="1118235">
                  <a:moveTo>
                    <a:pt x="0" y="0"/>
                  </a:moveTo>
                  <a:lnTo>
                    <a:pt x="9144000" y="0"/>
                  </a:lnTo>
                </a:path>
                <a:path w="9144000" h="1118235">
                  <a:moveTo>
                    <a:pt x="0" y="386841"/>
                  </a:moveTo>
                  <a:lnTo>
                    <a:pt x="9144000" y="386841"/>
                  </a:lnTo>
                </a:path>
                <a:path w="9144000" h="1118235">
                  <a:moveTo>
                    <a:pt x="0" y="1117727"/>
                  </a:moveTo>
                  <a:lnTo>
                    <a:pt x="9144000" y="1117727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3377" y="1942592"/>
            <a:ext cx="8121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Malgun Gothic"/>
                <a:cs typeface="Malgun Gothic"/>
              </a:rPr>
              <a:t>한국산업  기술대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845" y="2064511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0.84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64042" y="2064511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0.84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913" y="3203524"/>
            <a:ext cx="615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0" dirty="0">
                <a:latin typeface="Malgun Gothic"/>
                <a:cs typeface="Malgun Gothic"/>
              </a:rPr>
              <a:t>한성대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51835" y="2623566"/>
            <a:ext cx="4131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09900" algn="l"/>
                <a:tab pos="4001135" algn="l"/>
              </a:tabLst>
            </a:pPr>
            <a:r>
              <a:rPr sz="1600" b="1" spc="-140" dirty="0">
                <a:latin typeface="Malgun Gothic"/>
                <a:cs typeface="Malgun Gothic"/>
              </a:rPr>
              <a:t>뷰티디자인학</a:t>
            </a:r>
            <a:r>
              <a:rPr sz="1600" b="1" spc="-5" dirty="0">
                <a:latin typeface="Malgun Gothic"/>
                <a:cs typeface="Malgun Gothic"/>
              </a:rPr>
              <a:t>과</a:t>
            </a:r>
            <a:r>
              <a:rPr sz="1600" b="1" dirty="0">
                <a:latin typeface="Malgun Gothic"/>
                <a:cs typeface="Malgun Gothic"/>
              </a:rPr>
              <a:t>	</a:t>
            </a:r>
            <a:r>
              <a:rPr sz="1600" b="1" spc="-10" dirty="0">
                <a:latin typeface="Malgun Gothic"/>
                <a:cs typeface="Malgun Gothic"/>
              </a:rPr>
              <a:t>2</a:t>
            </a:r>
            <a:r>
              <a:rPr sz="1600" b="1" spc="-5" dirty="0">
                <a:latin typeface="Malgun Gothic"/>
                <a:cs typeface="Malgun Gothic"/>
              </a:rPr>
              <a:t>0</a:t>
            </a:r>
            <a:r>
              <a:rPr sz="1600" b="1" dirty="0">
                <a:latin typeface="Malgun Gothic"/>
                <a:cs typeface="Malgun Gothic"/>
              </a:rPr>
              <a:t>	</a:t>
            </a:r>
            <a:r>
              <a:rPr sz="1600" b="1" spc="-5" dirty="0">
                <a:latin typeface="Malgun Gothic"/>
                <a:cs typeface="Malgun Gothic"/>
              </a:rPr>
              <a:t>6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30845" y="2623566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0.33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64042" y="3203524"/>
            <a:ext cx="431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1.</a:t>
            </a:r>
            <a:r>
              <a:rPr sz="1600" b="1" spc="-10" dirty="0">
                <a:latin typeface="Malgun Gothic"/>
                <a:cs typeface="Malgun Gothic"/>
              </a:rPr>
              <a:t>0</a:t>
            </a:r>
            <a:r>
              <a:rPr sz="1600" b="1" spc="-5" dirty="0">
                <a:latin typeface="Malgun Gothic"/>
                <a:cs typeface="Malgun Gothic"/>
              </a:rPr>
              <a:t>1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1855" y="3010661"/>
            <a:ext cx="1014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Malgun Gothic"/>
                <a:cs typeface="Malgun Gothic"/>
              </a:rPr>
              <a:t>법행정학</a:t>
            </a:r>
            <a:r>
              <a:rPr sz="1600" b="1" spc="-5" dirty="0">
                <a:latin typeface="Malgun Gothic"/>
                <a:cs typeface="Malgun Gothic"/>
              </a:rPr>
              <a:t>과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49544" y="3010661"/>
            <a:ext cx="260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20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2867" y="3010661"/>
            <a:ext cx="260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19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30845" y="3010661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1.73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40583" y="3397377"/>
            <a:ext cx="1549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5" dirty="0">
                <a:latin typeface="Malgun Gothic"/>
                <a:cs typeface="Malgun Gothic"/>
              </a:rPr>
              <a:t>호텔외식경영학과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49544" y="3397377"/>
            <a:ext cx="260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20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82867" y="3397377"/>
            <a:ext cx="260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13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30845" y="3397377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0.72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45842" y="3784472"/>
            <a:ext cx="1743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latin typeface="Malgun Gothic"/>
                <a:cs typeface="Malgun Gothic"/>
              </a:rPr>
              <a:t>비즈니스컨설팅학과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49544" y="3784472"/>
            <a:ext cx="260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20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82867" y="3784472"/>
            <a:ext cx="260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19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30845" y="3784472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1.27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0913" y="4171569"/>
            <a:ext cx="615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Malgun Gothic"/>
                <a:cs typeface="Malgun Gothic"/>
              </a:rPr>
              <a:t>한신대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51835" y="4171569"/>
            <a:ext cx="1330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40" dirty="0">
                <a:latin typeface="Malgun Gothic"/>
                <a:cs typeface="Malgun Gothic"/>
              </a:rPr>
              <a:t>아노덴인재학부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49544" y="4171569"/>
            <a:ext cx="260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38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40779" y="4171569"/>
            <a:ext cx="1428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4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30845" y="4171569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0.11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64042" y="4171569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0.11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7261" y="4730622"/>
            <a:ext cx="1148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Malgun Gothic"/>
                <a:cs typeface="Malgun Gothic"/>
              </a:rPr>
              <a:t>한양대(서울)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12795" y="4730622"/>
            <a:ext cx="1205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Malgun Gothic"/>
                <a:cs typeface="Malgun Gothic"/>
              </a:rPr>
              <a:t>산업융합학부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90108" y="4730622"/>
            <a:ext cx="377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155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38086" y="4730622"/>
            <a:ext cx="2415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5515" algn="l"/>
                <a:tab pos="1878964" algn="l"/>
              </a:tabLst>
            </a:pPr>
            <a:r>
              <a:rPr sz="1600" b="1" spc="-5" dirty="0">
                <a:latin typeface="Malgun Gothic"/>
                <a:cs typeface="Malgun Gothic"/>
              </a:rPr>
              <a:t>2,078	13.49	13.49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061" y="5483148"/>
            <a:ext cx="1302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Malgun Gothic"/>
                <a:cs typeface="Malgun Gothic"/>
              </a:rPr>
              <a:t>한양대(ERICA)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11855" y="5289550"/>
            <a:ext cx="1008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Malgun Gothic"/>
                <a:cs typeface="Malgun Gothic"/>
              </a:rPr>
              <a:t>융합공학과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49544" y="5289550"/>
            <a:ext cx="260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38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23431" y="5289550"/>
            <a:ext cx="377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Malgun Gothic"/>
                <a:cs typeface="Malgun Gothic"/>
              </a:rPr>
              <a:t>212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530845" y="5289550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5.73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64042" y="5483148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Malgun Gothic"/>
                <a:cs typeface="Malgun Gothic"/>
              </a:rPr>
              <a:t>3.62</a:t>
            </a:r>
            <a:endParaRPr sz="1600">
              <a:latin typeface="Malgun Gothic"/>
              <a:cs typeface="Malgun Gothic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0" y="5619318"/>
          <a:ext cx="9142093" cy="1117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7955"/>
                <a:gridCol w="3993515"/>
                <a:gridCol w="932814"/>
                <a:gridCol w="932814"/>
                <a:gridCol w="933450"/>
                <a:gridCol w="931545"/>
              </a:tblGrid>
              <a:tr h="386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60" dirty="0">
                          <a:latin typeface="Malgun Gothic"/>
                          <a:cs typeface="Malgun Gothic"/>
                        </a:rPr>
                        <a:t>회계세무학과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92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65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92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194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154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92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2.41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921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09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600" b="1" spc="-50" dirty="0">
                          <a:latin typeface="Malgun Gothic"/>
                          <a:cs typeface="Malgun Gothic"/>
                        </a:rPr>
                        <a:t>홍익대(서울)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600" b="1" spc="-55" dirty="0">
                          <a:latin typeface="Malgun Gothic"/>
                          <a:cs typeface="Malgun Gothic"/>
                        </a:rPr>
                        <a:t>디자인경영융합학부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133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281940" algn="r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780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65430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6.00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6.00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63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4" name="object 44"/>
          <p:cNvGrpSpPr/>
          <p:nvPr/>
        </p:nvGrpSpPr>
        <p:grpSpPr>
          <a:xfrm>
            <a:off x="0" y="928116"/>
            <a:ext cx="9144635" cy="1001394"/>
            <a:chOff x="0" y="928116"/>
            <a:chExt cx="9144635" cy="1001394"/>
          </a:xfrm>
        </p:grpSpPr>
        <p:sp>
          <p:nvSpPr>
            <p:cNvPr id="45" name="object 45"/>
            <p:cNvSpPr/>
            <p:nvPr/>
          </p:nvSpPr>
          <p:spPr>
            <a:xfrm>
              <a:off x="0" y="928116"/>
              <a:ext cx="9143999" cy="1001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954328"/>
              <a:ext cx="9144635" cy="885190"/>
            </a:xfrm>
            <a:custGeom>
              <a:avLst/>
              <a:gdLst/>
              <a:ahLst/>
              <a:cxnLst/>
              <a:rect l="l" t="t" r="r" b="b"/>
              <a:pathLst>
                <a:path w="9144635" h="885189">
                  <a:moveTo>
                    <a:pt x="6344679" y="0"/>
                  </a:moveTo>
                  <a:lnTo>
                    <a:pt x="5411597" y="0"/>
                  </a:lnTo>
                  <a:lnTo>
                    <a:pt x="1429385" y="0"/>
                  </a:lnTo>
                  <a:lnTo>
                    <a:pt x="0" y="0"/>
                  </a:lnTo>
                  <a:lnTo>
                    <a:pt x="0" y="884885"/>
                  </a:lnTo>
                  <a:lnTo>
                    <a:pt x="1429385" y="884885"/>
                  </a:lnTo>
                  <a:lnTo>
                    <a:pt x="5411597" y="884885"/>
                  </a:lnTo>
                  <a:lnTo>
                    <a:pt x="6344679" y="884885"/>
                  </a:lnTo>
                  <a:lnTo>
                    <a:pt x="6344679" y="0"/>
                  </a:lnTo>
                  <a:close/>
                </a:path>
                <a:path w="9144635" h="885189">
                  <a:moveTo>
                    <a:pt x="9144013" y="0"/>
                  </a:moveTo>
                  <a:lnTo>
                    <a:pt x="8210944" y="0"/>
                  </a:lnTo>
                  <a:lnTo>
                    <a:pt x="7277862" y="0"/>
                  </a:lnTo>
                  <a:lnTo>
                    <a:pt x="6344793" y="0"/>
                  </a:lnTo>
                  <a:lnTo>
                    <a:pt x="6344793" y="884885"/>
                  </a:lnTo>
                  <a:lnTo>
                    <a:pt x="7277862" y="884885"/>
                  </a:lnTo>
                  <a:lnTo>
                    <a:pt x="8210931" y="884885"/>
                  </a:lnTo>
                  <a:lnTo>
                    <a:pt x="9144013" y="884885"/>
                  </a:lnTo>
                  <a:lnTo>
                    <a:pt x="9144013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29385" y="943483"/>
              <a:ext cx="6781800" cy="897890"/>
            </a:xfrm>
            <a:custGeom>
              <a:avLst/>
              <a:gdLst/>
              <a:ahLst/>
              <a:cxnLst/>
              <a:rect l="l" t="t" r="r" b="b"/>
              <a:pathLst>
                <a:path w="6781800" h="897889">
                  <a:moveTo>
                    <a:pt x="0" y="0"/>
                  </a:moveTo>
                  <a:lnTo>
                    <a:pt x="0" y="897508"/>
                  </a:lnTo>
                </a:path>
                <a:path w="6781800" h="897889">
                  <a:moveTo>
                    <a:pt x="3982212" y="0"/>
                  </a:moveTo>
                  <a:lnTo>
                    <a:pt x="3982212" y="897508"/>
                  </a:lnTo>
                </a:path>
                <a:path w="6781800" h="897889">
                  <a:moveTo>
                    <a:pt x="4915408" y="0"/>
                  </a:moveTo>
                  <a:lnTo>
                    <a:pt x="4915408" y="897508"/>
                  </a:lnTo>
                </a:path>
                <a:path w="6781800" h="897889">
                  <a:moveTo>
                    <a:pt x="5848476" y="0"/>
                  </a:moveTo>
                  <a:lnTo>
                    <a:pt x="5848476" y="897508"/>
                  </a:lnTo>
                </a:path>
                <a:path w="6781800" h="897889">
                  <a:moveTo>
                    <a:pt x="6781546" y="0"/>
                  </a:moveTo>
                  <a:lnTo>
                    <a:pt x="6781546" y="897508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95427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1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1839213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35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05764" y="1259586"/>
            <a:ext cx="419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Malgun Gothic"/>
                <a:cs typeface="Malgun Gothic"/>
              </a:rPr>
              <a:t>대학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14852" y="1259586"/>
            <a:ext cx="5038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71420" algn="l"/>
                <a:tab pos="3404235" algn="l"/>
                <a:tab pos="4435475" algn="l"/>
              </a:tabLst>
            </a:pPr>
            <a:r>
              <a:rPr sz="1600" b="1" spc="-55" dirty="0">
                <a:latin typeface="Malgun Gothic"/>
                <a:cs typeface="Malgun Gothic"/>
              </a:rPr>
              <a:t>모집단</a:t>
            </a:r>
            <a:r>
              <a:rPr sz="1600" b="1" spc="-5" dirty="0">
                <a:latin typeface="Malgun Gothic"/>
                <a:cs typeface="Malgun Gothic"/>
              </a:rPr>
              <a:t>위</a:t>
            </a:r>
            <a:r>
              <a:rPr sz="1600" b="1" dirty="0">
                <a:latin typeface="Malgun Gothic"/>
                <a:cs typeface="Malgun Gothic"/>
              </a:rPr>
              <a:t>	</a:t>
            </a:r>
            <a:r>
              <a:rPr sz="1600" b="1" spc="-55" dirty="0">
                <a:latin typeface="Malgun Gothic"/>
                <a:cs typeface="Malgun Gothic"/>
              </a:rPr>
              <a:t>모집인</a:t>
            </a:r>
            <a:r>
              <a:rPr sz="1600" b="1" spc="-5" dirty="0">
                <a:latin typeface="Malgun Gothic"/>
                <a:cs typeface="Malgun Gothic"/>
              </a:rPr>
              <a:t>원</a:t>
            </a:r>
            <a:r>
              <a:rPr sz="1600" b="1" dirty="0">
                <a:latin typeface="Malgun Gothic"/>
                <a:cs typeface="Malgun Gothic"/>
              </a:rPr>
              <a:t>	</a:t>
            </a:r>
            <a:r>
              <a:rPr sz="1600" b="1" spc="-55" dirty="0">
                <a:latin typeface="Malgun Gothic"/>
                <a:cs typeface="Malgun Gothic"/>
              </a:rPr>
              <a:t>지원인</a:t>
            </a:r>
            <a:r>
              <a:rPr sz="1600" b="1" spc="-5" dirty="0">
                <a:latin typeface="Malgun Gothic"/>
                <a:cs typeface="Malgun Gothic"/>
              </a:rPr>
              <a:t>원</a:t>
            </a:r>
            <a:r>
              <a:rPr sz="1600" b="1" dirty="0">
                <a:latin typeface="Malgun Gothic"/>
                <a:cs typeface="Malgun Gothic"/>
              </a:rPr>
              <a:t>	</a:t>
            </a:r>
            <a:r>
              <a:rPr sz="1600" b="1" spc="-55" dirty="0">
                <a:latin typeface="Malgun Gothic"/>
                <a:cs typeface="Malgun Gothic"/>
              </a:rPr>
              <a:t>경쟁률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71078" y="1137666"/>
            <a:ext cx="6153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latin typeface="Malgun Gothic"/>
                <a:cs typeface="Malgun Gothic"/>
              </a:rPr>
              <a:t>전체  경쟁률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18312" y="384809"/>
            <a:ext cx="1103071" cy="289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10664" y="386841"/>
            <a:ext cx="840993" cy="2871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39670" y="382777"/>
            <a:ext cx="1085088" cy="291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41471" y="386841"/>
            <a:ext cx="821816" cy="2867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444746" y="329946"/>
            <a:ext cx="2339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solidFill>
                  <a:srgbClr val="FFFF00"/>
                </a:solidFill>
                <a:latin typeface="Malgun Gothic"/>
                <a:cs typeface="Malgun Gothic"/>
              </a:rPr>
              <a:t>(전년도 </a:t>
            </a:r>
            <a:r>
              <a:rPr sz="2400" b="1" spc="-105" dirty="0">
                <a:solidFill>
                  <a:srgbClr val="FFFF00"/>
                </a:solidFill>
                <a:latin typeface="Malgun Gothic"/>
                <a:cs typeface="Malgun Gothic"/>
              </a:rPr>
              <a:t>입시</a:t>
            </a:r>
            <a:r>
              <a:rPr sz="2400" b="1" spc="-680" dirty="0">
                <a:solidFill>
                  <a:srgbClr val="FFFF00"/>
                </a:solidFill>
                <a:latin typeface="Malgun Gothic"/>
                <a:cs typeface="Malgun Gothic"/>
              </a:rPr>
              <a:t> </a:t>
            </a:r>
            <a:r>
              <a:rPr sz="2400" b="1" spc="-140" dirty="0">
                <a:solidFill>
                  <a:srgbClr val="FFFF00"/>
                </a:solidFill>
                <a:latin typeface="Malgun Gothic"/>
                <a:cs typeface="Malgun Gothic"/>
              </a:rPr>
              <a:t>결과)</a:t>
            </a:r>
            <a:endParaRPr sz="2400">
              <a:latin typeface="Malgun Gothic"/>
              <a:cs typeface="Malgun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77160" y="1581403"/>
            <a:ext cx="4291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018279" algn="l"/>
              </a:tabLst>
            </a:pPr>
            <a:r>
              <a:rPr sz="1600" b="1" spc="-55" dirty="0">
                <a:latin typeface="Malgun Gothic"/>
                <a:cs typeface="Malgun Gothic"/>
              </a:rPr>
              <a:t>신</a:t>
            </a:r>
            <a:r>
              <a:rPr sz="1600" b="1" spc="-110" dirty="0">
                <a:latin typeface="Malgun Gothic"/>
                <a:cs typeface="Malgun Gothic"/>
              </a:rPr>
              <a:t>산</a:t>
            </a:r>
            <a:r>
              <a:rPr sz="8100" b="1" spc="-4620" baseline="-15432" dirty="0">
                <a:latin typeface="Malgun Gothic"/>
                <a:cs typeface="Malgun Gothic"/>
              </a:rPr>
              <a:t>2</a:t>
            </a:r>
            <a:r>
              <a:rPr sz="1600" b="1" spc="-55" dirty="0">
                <a:latin typeface="Malgun Gothic"/>
                <a:cs typeface="Malgun Gothic"/>
              </a:rPr>
              <a:t>업</a:t>
            </a:r>
            <a:r>
              <a:rPr sz="1600" b="1" spc="-70" dirty="0">
                <a:latin typeface="Malgun Gothic"/>
                <a:cs typeface="Malgun Gothic"/>
              </a:rPr>
              <a:t>융</a:t>
            </a:r>
            <a:r>
              <a:rPr sz="8100" b="1" spc="-4672" baseline="-15432" dirty="0">
                <a:latin typeface="Malgun Gothic"/>
                <a:cs typeface="Malgun Gothic"/>
              </a:rPr>
              <a:t>8</a:t>
            </a:r>
            <a:r>
              <a:rPr sz="1600" b="1" spc="-55" dirty="0">
                <a:latin typeface="Malgun Gothic"/>
                <a:cs typeface="Malgun Gothic"/>
              </a:rPr>
              <a:t>합학</a:t>
            </a:r>
            <a:r>
              <a:rPr sz="1600" b="1" spc="-1585" dirty="0">
                <a:latin typeface="Malgun Gothic"/>
                <a:cs typeface="Malgun Gothic"/>
              </a:rPr>
              <a:t>과</a:t>
            </a:r>
            <a:r>
              <a:rPr sz="8100" b="1" baseline="-15432" dirty="0">
                <a:latin typeface="Malgun Gothic"/>
                <a:cs typeface="Malgun Gothic"/>
              </a:rPr>
              <a:t>개</a:t>
            </a:r>
            <a:r>
              <a:rPr sz="8100" b="1" spc="-22" baseline="-15432" dirty="0">
                <a:latin typeface="Malgun Gothic"/>
                <a:cs typeface="Malgun Gothic"/>
              </a:rPr>
              <a:t> </a:t>
            </a:r>
            <a:r>
              <a:rPr sz="8100" b="1" baseline="-15432" dirty="0">
                <a:latin typeface="Malgun Gothic"/>
                <a:cs typeface="Malgun Gothic"/>
              </a:rPr>
              <a:t>대</a:t>
            </a:r>
            <a:r>
              <a:rPr sz="8100" b="1" spc="-5257" baseline="-15432" dirty="0">
                <a:latin typeface="Malgun Gothic"/>
                <a:cs typeface="Malgun Gothic"/>
              </a:rPr>
              <a:t>학</a:t>
            </a:r>
            <a:r>
              <a:rPr sz="1600" b="1" spc="-10" dirty="0">
                <a:latin typeface="Malgun Gothic"/>
                <a:cs typeface="Malgun Gothic"/>
              </a:rPr>
              <a:t>7</a:t>
            </a:r>
            <a:r>
              <a:rPr sz="1600" b="1" spc="-5" dirty="0">
                <a:latin typeface="Malgun Gothic"/>
                <a:cs typeface="Malgun Gothic"/>
              </a:rPr>
              <a:t>7</a:t>
            </a:r>
            <a:r>
              <a:rPr sz="1600" b="1" dirty="0">
                <a:latin typeface="Malgun Gothic"/>
                <a:cs typeface="Malgun Gothic"/>
              </a:rPr>
              <a:t>	</a:t>
            </a:r>
            <a:r>
              <a:rPr sz="1600" b="1" spc="-10" dirty="0">
                <a:latin typeface="Malgun Gothic"/>
                <a:cs typeface="Malgun Gothic"/>
              </a:rPr>
              <a:t>63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24226" y="2587243"/>
            <a:ext cx="46615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1250" dirty="0">
                <a:solidFill>
                  <a:srgbClr val="FF0000"/>
                </a:solidFill>
                <a:latin typeface="Malgun Gothic"/>
                <a:cs typeface="Malgun Gothic"/>
              </a:rPr>
              <a:t>13,282명</a:t>
            </a:r>
            <a:endParaRPr sz="8800">
              <a:latin typeface="Malgun Gothic"/>
              <a:cs typeface="Malgun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060573" y="3928617"/>
            <a:ext cx="31896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725" dirty="0">
                <a:solidFill>
                  <a:srgbClr val="005CCA"/>
                </a:solidFill>
                <a:latin typeface="Malgun Gothic"/>
                <a:cs typeface="Malgun Gothic"/>
              </a:rPr>
              <a:t>4,36:1</a:t>
            </a:r>
            <a:endParaRPr sz="88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4032" y="4518659"/>
              <a:ext cx="2535936" cy="6202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5867" y="3283203"/>
              <a:ext cx="3657092" cy="7277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3658" y="2852673"/>
              <a:ext cx="383158" cy="150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9688" y="2827654"/>
              <a:ext cx="343662" cy="1910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8600" y="2827654"/>
              <a:ext cx="343026" cy="1910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71670" y="2826257"/>
              <a:ext cx="748664" cy="1924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91582" y="2824988"/>
              <a:ext cx="736726" cy="1936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0683" y="0"/>
              <a:ext cx="7649718" cy="335356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6252" y="842772"/>
              <a:ext cx="944880" cy="1150620"/>
            </a:xfrm>
            <a:custGeom>
              <a:avLst/>
              <a:gdLst/>
              <a:ahLst/>
              <a:cxnLst/>
              <a:rect l="l" t="t" r="r" b="b"/>
              <a:pathLst>
                <a:path w="944880" h="1150620">
                  <a:moveTo>
                    <a:pt x="944753" y="751331"/>
                  </a:moveTo>
                  <a:lnTo>
                    <a:pt x="186309" y="751331"/>
                  </a:lnTo>
                  <a:lnTo>
                    <a:pt x="186309" y="1150112"/>
                  </a:lnTo>
                  <a:lnTo>
                    <a:pt x="944753" y="1150112"/>
                  </a:lnTo>
                  <a:lnTo>
                    <a:pt x="944753" y="1025778"/>
                  </a:lnTo>
                  <a:lnTo>
                    <a:pt x="335153" y="1025778"/>
                  </a:lnTo>
                  <a:lnTo>
                    <a:pt x="335153" y="876935"/>
                  </a:lnTo>
                  <a:lnTo>
                    <a:pt x="944753" y="876935"/>
                  </a:lnTo>
                  <a:lnTo>
                    <a:pt x="944753" y="751331"/>
                  </a:lnTo>
                  <a:close/>
                </a:path>
                <a:path w="944880" h="1150620">
                  <a:moveTo>
                    <a:pt x="944753" y="876935"/>
                  </a:moveTo>
                  <a:lnTo>
                    <a:pt x="795909" y="876935"/>
                  </a:lnTo>
                  <a:lnTo>
                    <a:pt x="795909" y="1025778"/>
                  </a:lnTo>
                  <a:lnTo>
                    <a:pt x="944753" y="1025778"/>
                  </a:lnTo>
                  <a:lnTo>
                    <a:pt x="944753" y="876935"/>
                  </a:lnTo>
                  <a:close/>
                </a:path>
                <a:path w="944880" h="1150620">
                  <a:moveTo>
                    <a:pt x="354710" y="278002"/>
                  </a:moveTo>
                  <a:lnTo>
                    <a:pt x="301554" y="280318"/>
                  </a:lnTo>
                  <a:lnTo>
                    <a:pt x="253037" y="287260"/>
                  </a:lnTo>
                  <a:lnTo>
                    <a:pt x="209165" y="298823"/>
                  </a:lnTo>
                  <a:lnTo>
                    <a:pt x="169945" y="315001"/>
                  </a:lnTo>
                  <a:lnTo>
                    <a:pt x="135382" y="335788"/>
                  </a:lnTo>
                  <a:lnTo>
                    <a:pt x="100117" y="366768"/>
                  </a:lnTo>
                  <a:lnTo>
                    <a:pt x="74914" y="401986"/>
                  </a:lnTo>
                  <a:lnTo>
                    <a:pt x="59783" y="441444"/>
                  </a:lnTo>
                  <a:lnTo>
                    <a:pt x="54737" y="485139"/>
                  </a:lnTo>
                  <a:lnTo>
                    <a:pt x="59737" y="529151"/>
                  </a:lnTo>
                  <a:lnTo>
                    <a:pt x="74760" y="568846"/>
                  </a:lnTo>
                  <a:lnTo>
                    <a:pt x="99742" y="604172"/>
                  </a:lnTo>
                  <a:lnTo>
                    <a:pt x="134747" y="635253"/>
                  </a:lnTo>
                  <a:lnTo>
                    <a:pt x="169159" y="656027"/>
                  </a:lnTo>
                  <a:lnTo>
                    <a:pt x="208242" y="672173"/>
                  </a:lnTo>
                  <a:lnTo>
                    <a:pt x="252000" y="683698"/>
                  </a:lnTo>
                  <a:lnTo>
                    <a:pt x="300440" y="690609"/>
                  </a:lnTo>
                  <a:lnTo>
                    <a:pt x="353567" y="692912"/>
                  </a:lnTo>
                  <a:lnTo>
                    <a:pt x="406458" y="690609"/>
                  </a:lnTo>
                  <a:lnTo>
                    <a:pt x="454639" y="683767"/>
                  </a:lnTo>
                  <a:lnTo>
                    <a:pt x="498454" y="672338"/>
                  </a:lnTo>
                  <a:lnTo>
                    <a:pt x="537789" y="656336"/>
                  </a:lnTo>
                  <a:lnTo>
                    <a:pt x="572642" y="635762"/>
                  </a:lnTo>
                  <a:lnTo>
                    <a:pt x="608314" y="604922"/>
                  </a:lnTo>
                  <a:lnTo>
                    <a:pt x="630283" y="574420"/>
                  </a:lnTo>
                  <a:lnTo>
                    <a:pt x="354710" y="574420"/>
                  </a:lnTo>
                  <a:lnTo>
                    <a:pt x="289109" y="568846"/>
                  </a:lnTo>
                  <a:lnTo>
                    <a:pt x="242236" y="552116"/>
                  </a:lnTo>
                  <a:lnTo>
                    <a:pt x="214104" y="524218"/>
                  </a:lnTo>
                  <a:lnTo>
                    <a:pt x="204723" y="485139"/>
                  </a:lnTo>
                  <a:lnTo>
                    <a:pt x="214104" y="446875"/>
                  </a:lnTo>
                  <a:lnTo>
                    <a:pt x="242236" y="419528"/>
                  </a:lnTo>
                  <a:lnTo>
                    <a:pt x="289109" y="403111"/>
                  </a:lnTo>
                  <a:lnTo>
                    <a:pt x="354710" y="397637"/>
                  </a:lnTo>
                  <a:lnTo>
                    <a:pt x="630887" y="397637"/>
                  </a:lnTo>
                  <a:lnTo>
                    <a:pt x="608796" y="366768"/>
                  </a:lnTo>
                  <a:lnTo>
                    <a:pt x="573532" y="335788"/>
                  </a:lnTo>
                  <a:lnTo>
                    <a:pt x="538984" y="315001"/>
                  </a:lnTo>
                  <a:lnTo>
                    <a:pt x="499817" y="298823"/>
                  </a:lnTo>
                  <a:lnTo>
                    <a:pt x="456040" y="287260"/>
                  </a:lnTo>
                  <a:lnTo>
                    <a:pt x="407667" y="280318"/>
                  </a:lnTo>
                  <a:lnTo>
                    <a:pt x="354710" y="278002"/>
                  </a:lnTo>
                  <a:close/>
                </a:path>
                <a:path w="944880" h="1150620">
                  <a:moveTo>
                    <a:pt x="630887" y="397637"/>
                  </a:moveTo>
                  <a:lnTo>
                    <a:pt x="354710" y="397637"/>
                  </a:lnTo>
                  <a:lnTo>
                    <a:pt x="390165" y="399135"/>
                  </a:lnTo>
                  <a:lnTo>
                    <a:pt x="420893" y="403621"/>
                  </a:lnTo>
                  <a:lnTo>
                    <a:pt x="468122" y="421513"/>
                  </a:lnTo>
                  <a:lnTo>
                    <a:pt x="496522" y="449325"/>
                  </a:lnTo>
                  <a:lnTo>
                    <a:pt x="505967" y="485139"/>
                  </a:lnTo>
                  <a:lnTo>
                    <a:pt x="496514" y="524218"/>
                  </a:lnTo>
                  <a:lnTo>
                    <a:pt x="468153" y="552116"/>
                  </a:lnTo>
                  <a:lnTo>
                    <a:pt x="420885" y="568846"/>
                  </a:lnTo>
                  <a:lnTo>
                    <a:pt x="354710" y="574420"/>
                  </a:lnTo>
                  <a:lnTo>
                    <a:pt x="630283" y="574420"/>
                  </a:lnTo>
                  <a:lnTo>
                    <a:pt x="633793" y="569547"/>
                  </a:lnTo>
                  <a:lnTo>
                    <a:pt x="649081" y="529623"/>
                  </a:lnTo>
                  <a:lnTo>
                    <a:pt x="654177" y="485139"/>
                  </a:lnTo>
                  <a:lnTo>
                    <a:pt x="649130" y="441444"/>
                  </a:lnTo>
                  <a:lnTo>
                    <a:pt x="633999" y="401986"/>
                  </a:lnTo>
                  <a:lnTo>
                    <a:pt x="630887" y="397637"/>
                  </a:lnTo>
                  <a:close/>
                </a:path>
                <a:path w="944880" h="1150620">
                  <a:moveTo>
                    <a:pt x="944753" y="16128"/>
                  </a:moveTo>
                  <a:lnTo>
                    <a:pt x="794639" y="16128"/>
                  </a:lnTo>
                  <a:lnTo>
                    <a:pt x="794639" y="702437"/>
                  </a:lnTo>
                  <a:lnTo>
                    <a:pt x="944753" y="702437"/>
                  </a:lnTo>
                  <a:lnTo>
                    <a:pt x="944753" y="16128"/>
                  </a:lnTo>
                  <a:close/>
                </a:path>
                <a:path w="944880" h="1150620">
                  <a:moveTo>
                    <a:pt x="703072" y="117220"/>
                  </a:moveTo>
                  <a:lnTo>
                    <a:pt x="0" y="117220"/>
                  </a:lnTo>
                  <a:lnTo>
                    <a:pt x="0" y="236981"/>
                  </a:lnTo>
                  <a:lnTo>
                    <a:pt x="703072" y="236981"/>
                  </a:lnTo>
                  <a:lnTo>
                    <a:pt x="703072" y="117220"/>
                  </a:lnTo>
                  <a:close/>
                </a:path>
                <a:path w="944880" h="1150620">
                  <a:moveTo>
                    <a:pt x="426211" y="0"/>
                  </a:moveTo>
                  <a:lnTo>
                    <a:pt x="276733" y="0"/>
                  </a:lnTo>
                  <a:lnTo>
                    <a:pt x="276733" y="117220"/>
                  </a:lnTo>
                  <a:lnTo>
                    <a:pt x="426211" y="117220"/>
                  </a:lnTo>
                  <a:lnTo>
                    <a:pt x="4262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16252" y="842772"/>
              <a:ext cx="944880" cy="1150620"/>
            </a:xfrm>
            <a:custGeom>
              <a:avLst/>
              <a:gdLst/>
              <a:ahLst/>
              <a:cxnLst/>
              <a:rect l="l" t="t" r="r" b="b"/>
              <a:pathLst>
                <a:path w="944880" h="1150620">
                  <a:moveTo>
                    <a:pt x="335153" y="876935"/>
                  </a:moveTo>
                  <a:lnTo>
                    <a:pt x="335153" y="1025778"/>
                  </a:lnTo>
                  <a:lnTo>
                    <a:pt x="795909" y="1025778"/>
                  </a:lnTo>
                  <a:lnTo>
                    <a:pt x="795909" y="876935"/>
                  </a:lnTo>
                  <a:lnTo>
                    <a:pt x="335153" y="876935"/>
                  </a:lnTo>
                  <a:close/>
                </a:path>
                <a:path w="944880" h="1150620">
                  <a:moveTo>
                    <a:pt x="186309" y="751331"/>
                  </a:moveTo>
                  <a:lnTo>
                    <a:pt x="944753" y="751331"/>
                  </a:lnTo>
                  <a:lnTo>
                    <a:pt x="944753" y="1150112"/>
                  </a:lnTo>
                  <a:lnTo>
                    <a:pt x="186309" y="1150112"/>
                  </a:lnTo>
                  <a:lnTo>
                    <a:pt x="186309" y="751331"/>
                  </a:lnTo>
                  <a:close/>
                </a:path>
                <a:path w="944880" h="1150620">
                  <a:moveTo>
                    <a:pt x="354710" y="397637"/>
                  </a:moveTo>
                  <a:lnTo>
                    <a:pt x="289109" y="403111"/>
                  </a:lnTo>
                  <a:lnTo>
                    <a:pt x="242236" y="419528"/>
                  </a:lnTo>
                  <a:lnTo>
                    <a:pt x="214104" y="446875"/>
                  </a:lnTo>
                  <a:lnTo>
                    <a:pt x="204723" y="485139"/>
                  </a:lnTo>
                  <a:lnTo>
                    <a:pt x="214104" y="524218"/>
                  </a:lnTo>
                  <a:lnTo>
                    <a:pt x="242236" y="552116"/>
                  </a:lnTo>
                  <a:lnTo>
                    <a:pt x="289109" y="568846"/>
                  </a:lnTo>
                  <a:lnTo>
                    <a:pt x="354710" y="574420"/>
                  </a:lnTo>
                  <a:lnTo>
                    <a:pt x="420885" y="568846"/>
                  </a:lnTo>
                  <a:lnTo>
                    <a:pt x="468153" y="552116"/>
                  </a:lnTo>
                  <a:lnTo>
                    <a:pt x="496514" y="524218"/>
                  </a:lnTo>
                  <a:lnTo>
                    <a:pt x="505967" y="485139"/>
                  </a:lnTo>
                  <a:lnTo>
                    <a:pt x="503608" y="466232"/>
                  </a:lnTo>
                  <a:lnTo>
                    <a:pt x="468122" y="421513"/>
                  </a:lnTo>
                  <a:lnTo>
                    <a:pt x="420893" y="403621"/>
                  </a:lnTo>
                  <a:lnTo>
                    <a:pt x="354710" y="397637"/>
                  </a:lnTo>
                  <a:close/>
                </a:path>
                <a:path w="944880" h="1150620">
                  <a:moveTo>
                    <a:pt x="354710" y="278002"/>
                  </a:moveTo>
                  <a:lnTo>
                    <a:pt x="407667" y="280318"/>
                  </a:lnTo>
                  <a:lnTo>
                    <a:pt x="456040" y="287260"/>
                  </a:lnTo>
                  <a:lnTo>
                    <a:pt x="499817" y="298823"/>
                  </a:lnTo>
                  <a:lnTo>
                    <a:pt x="538984" y="315001"/>
                  </a:lnTo>
                  <a:lnTo>
                    <a:pt x="573532" y="335788"/>
                  </a:lnTo>
                  <a:lnTo>
                    <a:pt x="608796" y="366768"/>
                  </a:lnTo>
                  <a:lnTo>
                    <a:pt x="633999" y="401986"/>
                  </a:lnTo>
                  <a:lnTo>
                    <a:pt x="649130" y="441444"/>
                  </a:lnTo>
                  <a:lnTo>
                    <a:pt x="654177" y="485139"/>
                  </a:lnTo>
                  <a:lnTo>
                    <a:pt x="649081" y="529623"/>
                  </a:lnTo>
                  <a:lnTo>
                    <a:pt x="633793" y="569547"/>
                  </a:lnTo>
                  <a:lnTo>
                    <a:pt x="608314" y="604922"/>
                  </a:lnTo>
                  <a:lnTo>
                    <a:pt x="572642" y="635762"/>
                  </a:lnTo>
                  <a:lnTo>
                    <a:pt x="537789" y="656336"/>
                  </a:lnTo>
                  <a:lnTo>
                    <a:pt x="498454" y="672338"/>
                  </a:lnTo>
                  <a:lnTo>
                    <a:pt x="454639" y="683767"/>
                  </a:lnTo>
                  <a:lnTo>
                    <a:pt x="406344" y="690626"/>
                  </a:lnTo>
                  <a:lnTo>
                    <a:pt x="353567" y="692912"/>
                  </a:lnTo>
                  <a:lnTo>
                    <a:pt x="300440" y="690609"/>
                  </a:lnTo>
                  <a:lnTo>
                    <a:pt x="252000" y="683698"/>
                  </a:lnTo>
                  <a:lnTo>
                    <a:pt x="208242" y="672173"/>
                  </a:lnTo>
                  <a:lnTo>
                    <a:pt x="169159" y="656027"/>
                  </a:lnTo>
                  <a:lnTo>
                    <a:pt x="134747" y="635253"/>
                  </a:lnTo>
                  <a:lnTo>
                    <a:pt x="99742" y="604172"/>
                  </a:lnTo>
                  <a:lnTo>
                    <a:pt x="74739" y="568817"/>
                  </a:lnTo>
                  <a:lnTo>
                    <a:pt x="59737" y="529151"/>
                  </a:lnTo>
                  <a:lnTo>
                    <a:pt x="54737" y="485139"/>
                  </a:lnTo>
                  <a:lnTo>
                    <a:pt x="59783" y="441444"/>
                  </a:lnTo>
                  <a:lnTo>
                    <a:pt x="74914" y="401986"/>
                  </a:lnTo>
                  <a:lnTo>
                    <a:pt x="100117" y="366768"/>
                  </a:lnTo>
                  <a:lnTo>
                    <a:pt x="135382" y="335788"/>
                  </a:lnTo>
                  <a:lnTo>
                    <a:pt x="169945" y="315001"/>
                  </a:lnTo>
                  <a:lnTo>
                    <a:pt x="209165" y="298823"/>
                  </a:lnTo>
                  <a:lnTo>
                    <a:pt x="253037" y="287260"/>
                  </a:lnTo>
                  <a:lnTo>
                    <a:pt x="301554" y="280318"/>
                  </a:lnTo>
                  <a:lnTo>
                    <a:pt x="354710" y="278002"/>
                  </a:lnTo>
                  <a:close/>
                </a:path>
                <a:path w="944880" h="1150620">
                  <a:moveTo>
                    <a:pt x="794639" y="16128"/>
                  </a:moveTo>
                  <a:lnTo>
                    <a:pt x="944753" y="16128"/>
                  </a:lnTo>
                  <a:lnTo>
                    <a:pt x="944753" y="702437"/>
                  </a:lnTo>
                  <a:lnTo>
                    <a:pt x="794639" y="702437"/>
                  </a:lnTo>
                  <a:lnTo>
                    <a:pt x="794639" y="16128"/>
                  </a:lnTo>
                  <a:close/>
                </a:path>
                <a:path w="944880" h="1150620">
                  <a:moveTo>
                    <a:pt x="276733" y="0"/>
                  </a:moveTo>
                  <a:lnTo>
                    <a:pt x="426211" y="0"/>
                  </a:lnTo>
                  <a:lnTo>
                    <a:pt x="426211" y="117220"/>
                  </a:lnTo>
                  <a:lnTo>
                    <a:pt x="703072" y="117220"/>
                  </a:lnTo>
                  <a:lnTo>
                    <a:pt x="703072" y="236981"/>
                  </a:lnTo>
                  <a:lnTo>
                    <a:pt x="0" y="236981"/>
                  </a:lnTo>
                  <a:lnTo>
                    <a:pt x="0" y="117220"/>
                  </a:lnTo>
                  <a:lnTo>
                    <a:pt x="276733" y="117220"/>
                  </a:lnTo>
                  <a:lnTo>
                    <a:pt x="276733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35680" y="858900"/>
              <a:ext cx="4657090" cy="1148715"/>
            </a:xfrm>
            <a:custGeom>
              <a:avLst/>
              <a:gdLst/>
              <a:ahLst/>
              <a:cxnLst/>
              <a:rect l="l" t="t" r="r" b="b"/>
              <a:pathLst>
                <a:path w="4657090" h="1148714">
                  <a:moveTo>
                    <a:pt x="1521586" y="665479"/>
                  </a:moveTo>
                  <a:lnTo>
                    <a:pt x="1375156" y="665479"/>
                  </a:lnTo>
                  <a:lnTo>
                    <a:pt x="1375156" y="1123950"/>
                  </a:lnTo>
                  <a:lnTo>
                    <a:pt x="2118741" y="1123950"/>
                  </a:lnTo>
                  <a:lnTo>
                    <a:pt x="2118741" y="1001902"/>
                  </a:lnTo>
                  <a:lnTo>
                    <a:pt x="1521586" y="1001902"/>
                  </a:lnTo>
                  <a:lnTo>
                    <a:pt x="1521586" y="907161"/>
                  </a:lnTo>
                  <a:lnTo>
                    <a:pt x="2118741" y="907161"/>
                  </a:lnTo>
                  <a:lnTo>
                    <a:pt x="2118741" y="782827"/>
                  </a:lnTo>
                  <a:lnTo>
                    <a:pt x="1521586" y="782827"/>
                  </a:lnTo>
                  <a:lnTo>
                    <a:pt x="1521586" y="665479"/>
                  </a:lnTo>
                  <a:close/>
                </a:path>
                <a:path w="4657090" h="1148714">
                  <a:moveTo>
                    <a:pt x="2118741" y="907161"/>
                  </a:moveTo>
                  <a:lnTo>
                    <a:pt x="1973453" y="907161"/>
                  </a:lnTo>
                  <a:lnTo>
                    <a:pt x="1973453" y="1001902"/>
                  </a:lnTo>
                  <a:lnTo>
                    <a:pt x="2118741" y="1001902"/>
                  </a:lnTo>
                  <a:lnTo>
                    <a:pt x="2118741" y="907161"/>
                  </a:lnTo>
                  <a:close/>
                </a:path>
                <a:path w="4657090" h="1148714">
                  <a:moveTo>
                    <a:pt x="2118741" y="665479"/>
                  </a:moveTo>
                  <a:lnTo>
                    <a:pt x="1973453" y="665479"/>
                  </a:lnTo>
                  <a:lnTo>
                    <a:pt x="1973453" y="782827"/>
                  </a:lnTo>
                  <a:lnTo>
                    <a:pt x="2118741" y="782827"/>
                  </a:lnTo>
                  <a:lnTo>
                    <a:pt x="2118741" y="665479"/>
                  </a:lnTo>
                  <a:close/>
                </a:path>
                <a:path w="4657090" h="1148714">
                  <a:moveTo>
                    <a:pt x="4657090" y="866775"/>
                  </a:moveTo>
                  <a:lnTo>
                    <a:pt x="3591560" y="866775"/>
                  </a:lnTo>
                  <a:lnTo>
                    <a:pt x="3591560" y="989964"/>
                  </a:lnTo>
                  <a:lnTo>
                    <a:pt x="4657090" y="989964"/>
                  </a:lnTo>
                  <a:lnTo>
                    <a:pt x="4657090" y="866775"/>
                  </a:lnTo>
                  <a:close/>
                </a:path>
                <a:path w="4657090" h="1148714">
                  <a:moveTo>
                    <a:pt x="4124325" y="77977"/>
                  </a:moveTo>
                  <a:lnTo>
                    <a:pt x="4068646" y="80169"/>
                  </a:lnTo>
                  <a:lnTo>
                    <a:pt x="4016290" y="86750"/>
                  </a:lnTo>
                  <a:lnTo>
                    <a:pt x="3967257" y="97726"/>
                  </a:lnTo>
                  <a:lnTo>
                    <a:pt x="3921548" y="113105"/>
                  </a:lnTo>
                  <a:lnTo>
                    <a:pt x="3879162" y="132893"/>
                  </a:lnTo>
                  <a:lnTo>
                    <a:pt x="3840099" y="157099"/>
                  </a:lnTo>
                  <a:lnTo>
                    <a:pt x="3799698" y="191100"/>
                  </a:lnTo>
                  <a:lnTo>
                    <a:pt x="3768265" y="229710"/>
                  </a:lnTo>
                  <a:lnTo>
                    <a:pt x="3745806" y="272935"/>
                  </a:lnTo>
                  <a:lnTo>
                    <a:pt x="3732325" y="320780"/>
                  </a:lnTo>
                  <a:lnTo>
                    <a:pt x="3727830" y="373252"/>
                  </a:lnTo>
                  <a:lnTo>
                    <a:pt x="3733166" y="429805"/>
                  </a:lnTo>
                  <a:lnTo>
                    <a:pt x="3749182" y="481155"/>
                  </a:lnTo>
                  <a:lnTo>
                    <a:pt x="3775890" y="527290"/>
                  </a:lnTo>
                  <a:lnTo>
                    <a:pt x="3813302" y="568198"/>
                  </a:lnTo>
                  <a:lnTo>
                    <a:pt x="3850030" y="596496"/>
                  </a:lnTo>
                  <a:lnTo>
                    <a:pt x="3891940" y="620272"/>
                  </a:lnTo>
                  <a:lnTo>
                    <a:pt x="3939032" y="639512"/>
                  </a:lnTo>
                  <a:lnTo>
                    <a:pt x="3991305" y="654204"/>
                  </a:lnTo>
                  <a:lnTo>
                    <a:pt x="4048760" y="664337"/>
                  </a:lnTo>
                  <a:lnTo>
                    <a:pt x="4048760" y="866775"/>
                  </a:lnTo>
                  <a:lnTo>
                    <a:pt x="4198747" y="866775"/>
                  </a:lnTo>
                  <a:lnTo>
                    <a:pt x="4198747" y="664337"/>
                  </a:lnTo>
                  <a:lnTo>
                    <a:pt x="4255757" y="654810"/>
                  </a:lnTo>
                  <a:lnTo>
                    <a:pt x="4307757" y="640554"/>
                  </a:lnTo>
                  <a:lnTo>
                    <a:pt x="4354734" y="621561"/>
                  </a:lnTo>
                  <a:lnTo>
                    <a:pt x="4396675" y="597825"/>
                  </a:lnTo>
                  <a:lnTo>
                    <a:pt x="4433570" y="569340"/>
                  </a:lnTo>
                  <a:lnTo>
                    <a:pt x="4455054" y="545846"/>
                  </a:lnTo>
                  <a:lnTo>
                    <a:pt x="4124325" y="545846"/>
                  </a:lnTo>
                  <a:lnTo>
                    <a:pt x="4070961" y="542964"/>
                  </a:lnTo>
                  <a:lnTo>
                    <a:pt x="4023455" y="534320"/>
                  </a:lnTo>
                  <a:lnTo>
                    <a:pt x="3981807" y="519914"/>
                  </a:lnTo>
                  <a:lnTo>
                    <a:pt x="3946017" y="499745"/>
                  </a:lnTo>
                  <a:lnTo>
                    <a:pt x="3917253" y="474533"/>
                  </a:lnTo>
                  <a:lnTo>
                    <a:pt x="3884348" y="411251"/>
                  </a:lnTo>
                  <a:lnTo>
                    <a:pt x="3880230" y="373252"/>
                  </a:lnTo>
                  <a:lnTo>
                    <a:pt x="3884348" y="335678"/>
                  </a:lnTo>
                  <a:lnTo>
                    <a:pt x="3917253" y="272865"/>
                  </a:lnTo>
                  <a:lnTo>
                    <a:pt x="3946017" y="247650"/>
                  </a:lnTo>
                  <a:lnTo>
                    <a:pt x="3981807" y="227314"/>
                  </a:lnTo>
                  <a:lnTo>
                    <a:pt x="4023455" y="212788"/>
                  </a:lnTo>
                  <a:lnTo>
                    <a:pt x="4070961" y="204073"/>
                  </a:lnTo>
                  <a:lnTo>
                    <a:pt x="4124325" y="201168"/>
                  </a:lnTo>
                  <a:lnTo>
                    <a:pt x="4455822" y="201168"/>
                  </a:lnTo>
                  <a:lnTo>
                    <a:pt x="4447616" y="191100"/>
                  </a:lnTo>
                  <a:lnTo>
                    <a:pt x="4407154" y="157099"/>
                  </a:lnTo>
                  <a:lnTo>
                    <a:pt x="4368026" y="132893"/>
                  </a:lnTo>
                  <a:lnTo>
                    <a:pt x="4325699" y="113105"/>
                  </a:lnTo>
                  <a:lnTo>
                    <a:pt x="4280169" y="97726"/>
                  </a:lnTo>
                  <a:lnTo>
                    <a:pt x="4231433" y="86750"/>
                  </a:lnTo>
                  <a:lnTo>
                    <a:pt x="4179485" y="80169"/>
                  </a:lnTo>
                  <a:lnTo>
                    <a:pt x="4124325" y="77977"/>
                  </a:lnTo>
                  <a:close/>
                </a:path>
                <a:path w="4657090" h="1148714">
                  <a:moveTo>
                    <a:pt x="4455822" y="201168"/>
                  </a:moveTo>
                  <a:lnTo>
                    <a:pt x="4124325" y="201168"/>
                  </a:lnTo>
                  <a:lnTo>
                    <a:pt x="4177643" y="204073"/>
                  </a:lnTo>
                  <a:lnTo>
                    <a:pt x="4225020" y="212788"/>
                  </a:lnTo>
                  <a:lnTo>
                    <a:pt x="4266467" y="227314"/>
                  </a:lnTo>
                  <a:lnTo>
                    <a:pt x="4301998" y="247650"/>
                  </a:lnTo>
                  <a:lnTo>
                    <a:pt x="4350861" y="302212"/>
                  </a:lnTo>
                  <a:lnTo>
                    <a:pt x="4367149" y="373252"/>
                  </a:lnTo>
                  <a:lnTo>
                    <a:pt x="4363073" y="411013"/>
                  </a:lnTo>
                  <a:lnTo>
                    <a:pt x="4330394" y="474104"/>
                  </a:lnTo>
                  <a:lnTo>
                    <a:pt x="4301744" y="499363"/>
                  </a:lnTo>
                  <a:lnTo>
                    <a:pt x="4266074" y="519699"/>
                  </a:lnTo>
                  <a:lnTo>
                    <a:pt x="4224607" y="534225"/>
                  </a:lnTo>
                  <a:lnTo>
                    <a:pt x="4177353" y="542940"/>
                  </a:lnTo>
                  <a:lnTo>
                    <a:pt x="4124325" y="545846"/>
                  </a:lnTo>
                  <a:lnTo>
                    <a:pt x="4455054" y="545846"/>
                  </a:lnTo>
                  <a:lnTo>
                    <a:pt x="4471221" y="528165"/>
                  </a:lnTo>
                  <a:lnTo>
                    <a:pt x="4498086" y="481774"/>
                  </a:lnTo>
                  <a:lnTo>
                    <a:pt x="4514187" y="430145"/>
                  </a:lnTo>
                  <a:lnTo>
                    <a:pt x="4519549" y="373252"/>
                  </a:lnTo>
                  <a:lnTo>
                    <a:pt x="4515053" y="320780"/>
                  </a:lnTo>
                  <a:lnTo>
                    <a:pt x="4501565" y="272935"/>
                  </a:lnTo>
                  <a:lnTo>
                    <a:pt x="4479086" y="229710"/>
                  </a:lnTo>
                  <a:lnTo>
                    <a:pt x="4455822" y="201168"/>
                  </a:lnTo>
                  <a:close/>
                </a:path>
                <a:path w="4657090" h="1148714">
                  <a:moveTo>
                    <a:pt x="147066" y="90424"/>
                  </a:moveTo>
                  <a:lnTo>
                    <a:pt x="0" y="90424"/>
                  </a:lnTo>
                  <a:lnTo>
                    <a:pt x="0" y="810768"/>
                  </a:lnTo>
                  <a:lnTo>
                    <a:pt x="192658" y="809720"/>
                  </a:lnTo>
                  <a:lnTo>
                    <a:pt x="279835" y="807857"/>
                  </a:lnTo>
                  <a:lnTo>
                    <a:pt x="351841" y="803814"/>
                  </a:lnTo>
                  <a:lnTo>
                    <a:pt x="392969" y="799719"/>
                  </a:lnTo>
                  <a:lnTo>
                    <a:pt x="434431" y="794289"/>
                  </a:lnTo>
                  <a:lnTo>
                    <a:pt x="476249" y="787526"/>
                  </a:lnTo>
                  <a:lnTo>
                    <a:pt x="463255" y="685164"/>
                  </a:lnTo>
                  <a:lnTo>
                    <a:pt x="147066" y="685164"/>
                  </a:lnTo>
                  <a:lnTo>
                    <a:pt x="147066" y="90424"/>
                  </a:lnTo>
                  <a:close/>
                </a:path>
                <a:path w="4657090" h="1148714">
                  <a:moveTo>
                    <a:pt x="460756" y="665479"/>
                  </a:moveTo>
                  <a:lnTo>
                    <a:pt x="415003" y="671480"/>
                  </a:lnTo>
                  <a:lnTo>
                    <a:pt x="366644" y="676397"/>
                  </a:lnTo>
                  <a:lnTo>
                    <a:pt x="315674" y="680227"/>
                  </a:lnTo>
                  <a:lnTo>
                    <a:pt x="262090" y="682968"/>
                  </a:lnTo>
                  <a:lnTo>
                    <a:pt x="205888" y="684615"/>
                  </a:lnTo>
                  <a:lnTo>
                    <a:pt x="147066" y="685164"/>
                  </a:lnTo>
                  <a:lnTo>
                    <a:pt x="463255" y="685164"/>
                  </a:lnTo>
                  <a:lnTo>
                    <a:pt x="460756" y="665479"/>
                  </a:lnTo>
                  <a:close/>
                </a:path>
                <a:path w="4657090" h="1148714">
                  <a:moveTo>
                    <a:pt x="2809874" y="76708"/>
                  </a:moveTo>
                  <a:lnTo>
                    <a:pt x="2659888" y="76708"/>
                  </a:lnTo>
                  <a:lnTo>
                    <a:pt x="2659888" y="299974"/>
                  </a:lnTo>
                  <a:lnTo>
                    <a:pt x="2657496" y="346657"/>
                  </a:lnTo>
                  <a:lnTo>
                    <a:pt x="2650320" y="392980"/>
                  </a:lnTo>
                  <a:lnTo>
                    <a:pt x="2638361" y="438943"/>
                  </a:lnTo>
                  <a:lnTo>
                    <a:pt x="2621618" y="484547"/>
                  </a:lnTo>
                  <a:lnTo>
                    <a:pt x="2600092" y="529791"/>
                  </a:lnTo>
                  <a:lnTo>
                    <a:pt x="2573782" y="574675"/>
                  </a:lnTo>
                  <a:lnTo>
                    <a:pt x="2543800" y="617632"/>
                  </a:lnTo>
                  <a:lnTo>
                    <a:pt x="2511138" y="656966"/>
                  </a:lnTo>
                  <a:lnTo>
                    <a:pt x="2475801" y="692673"/>
                  </a:lnTo>
                  <a:lnTo>
                    <a:pt x="2437797" y="724751"/>
                  </a:lnTo>
                  <a:lnTo>
                    <a:pt x="2397134" y="753195"/>
                  </a:lnTo>
                  <a:lnTo>
                    <a:pt x="2353818" y="778001"/>
                  </a:lnTo>
                  <a:lnTo>
                    <a:pt x="2469896" y="882776"/>
                  </a:lnTo>
                  <a:lnTo>
                    <a:pt x="2511407" y="851737"/>
                  </a:lnTo>
                  <a:lnTo>
                    <a:pt x="2550501" y="818721"/>
                  </a:lnTo>
                  <a:lnTo>
                    <a:pt x="2587178" y="783728"/>
                  </a:lnTo>
                  <a:lnTo>
                    <a:pt x="2621438" y="746760"/>
                  </a:lnTo>
                  <a:lnTo>
                    <a:pt x="2653282" y="707814"/>
                  </a:lnTo>
                  <a:lnTo>
                    <a:pt x="2682708" y="666892"/>
                  </a:lnTo>
                  <a:lnTo>
                    <a:pt x="2709717" y="623994"/>
                  </a:lnTo>
                  <a:lnTo>
                    <a:pt x="2734310" y="579120"/>
                  </a:lnTo>
                  <a:lnTo>
                    <a:pt x="2905774" y="579120"/>
                  </a:lnTo>
                  <a:lnTo>
                    <a:pt x="2867965" y="518879"/>
                  </a:lnTo>
                  <a:lnTo>
                    <a:pt x="2847034" y="475318"/>
                  </a:lnTo>
                  <a:lnTo>
                    <a:pt x="2830766" y="431292"/>
                  </a:lnTo>
                  <a:lnTo>
                    <a:pt x="2819155" y="386799"/>
                  </a:lnTo>
                  <a:lnTo>
                    <a:pt x="2812193" y="341841"/>
                  </a:lnTo>
                  <a:lnTo>
                    <a:pt x="2809874" y="296418"/>
                  </a:lnTo>
                  <a:lnTo>
                    <a:pt x="2809874" y="76708"/>
                  </a:lnTo>
                  <a:close/>
                </a:path>
                <a:path w="4657090" h="1148714">
                  <a:moveTo>
                    <a:pt x="2905774" y="579120"/>
                  </a:moveTo>
                  <a:lnTo>
                    <a:pt x="2734310" y="579120"/>
                  </a:lnTo>
                  <a:lnTo>
                    <a:pt x="2759890" y="620815"/>
                  </a:lnTo>
                  <a:lnTo>
                    <a:pt x="2787578" y="660745"/>
                  </a:lnTo>
                  <a:lnTo>
                    <a:pt x="2817373" y="698907"/>
                  </a:lnTo>
                  <a:lnTo>
                    <a:pt x="2849276" y="735298"/>
                  </a:lnTo>
                  <a:lnTo>
                    <a:pt x="2883286" y="769915"/>
                  </a:lnTo>
                  <a:lnTo>
                    <a:pt x="2919404" y="802755"/>
                  </a:lnTo>
                  <a:lnTo>
                    <a:pt x="2957629" y="833815"/>
                  </a:lnTo>
                  <a:lnTo>
                    <a:pt x="2997961" y="863091"/>
                  </a:lnTo>
                  <a:lnTo>
                    <a:pt x="3102736" y="744727"/>
                  </a:lnTo>
                  <a:lnTo>
                    <a:pt x="3062054" y="724576"/>
                  </a:lnTo>
                  <a:lnTo>
                    <a:pt x="3023700" y="700310"/>
                  </a:lnTo>
                  <a:lnTo>
                    <a:pt x="2987674" y="671925"/>
                  </a:lnTo>
                  <a:lnTo>
                    <a:pt x="2953977" y="639412"/>
                  </a:lnTo>
                  <a:lnTo>
                    <a:pt x="2922608" y="602764"/>
                  </a:lnTo>
                  <a:lnTo>
                    <a:pt x="2905774" y="579120"/>
                  </a:lnTo>
                  <a:close/>
                </a:path>
                <a:path w="4657090" h="1148714">
                  <a:moveTo>
                    <a:pt x="1582293" y="36195"/>
                  </a:moveTo>
                  <a:lnTo>
                    <a:pt x="1432306" y="36195"/>
                  </a:lnTo>
                  <a:lnTo>
                    <a:pt x="1432306" y="179070"/>
                  </a:lnTo>
                  <a:lnTo>
                    <a:pt x="1429137" y="222153"/>
                  </a:lnTo>
                  <a:lnTo>
                    <a:pt x="1419634" y="264688"/>
                  </a:lnTo>
                  <a:lnTo>
                    <a:pt x="1403804" y="306674"/>
                  </a:lnTo>
                  <a:lnTo>
                    <a:pt x="1381652" y="348112"/>
                  </a:lnTo>
                  <a:lnTo>
                    <a:pt x="1353184" y="389000"/>
                  </a:lnTo>
                  <a:lnTo>
                    <a:pt x="1319535" y="427833"/>
                  </a:lnTo>
                  <a:lnTo>
                    <a:pt x="1281983" y="463106"/>
                  </a:lnTo>
                  <a:lnTo>
                    <a:pt x="1240530" y="494824"/>
                  </a:lnTo>
                  <a:lnTo>
                    <a:pt x="1195176" y="522995"/>
                  </a:lnTo>
                  <a:lnTo>
                    <a:pt x="1145920" y="547624"/>
                  </a:lnTo>
                  <a:lnTo>
                    <a:pt x="1254379" y="654812"/>
                  </a:lnTo>
                  <a:lnTo>
                    <a:pt x="1288095" y="634378"/>
                  </a:lnTo>
                  <a:lnTo>
                    <a:pt x="1323895" y="608314"/>
                  </a:lnTo>
                  <a:lnTo>
                    <a:pt x="1361767" y="576605"/>
                  </a:lnTo>
                  <a:lnTo>
                    <a:pt x="1401698" y="539241"/>
                  </a:lnTo>
                  <a:lnTo>
                    <a:pt x="1439150" y="500598"/>
                  </a:lnTo>
                  <a:lnTo>
                    <a:pt x="1469755" y="464883"/>
                  </a:lnTo>
                  <a:lnTo>
                    <a:pt x="1493478" y="432121"/>
                  </a:lnTo>
                  <a:lnTo>
                    <a:pt x="1510283" y="402336"/>
                  </a:lnTo>
                  <a:lnTo>
                    <a:pt x="1690733" y="402336"/>
                  </a:lnTo>
                  <a:lnTo>
                    <a:pt x="1663572" y="375031"/>
                  </a:lnTo>
                  <a:lnTo>
                    <a:pt x="1628048" y="328068"/>
                  </a:lnTo>
                  <a:lnTo>
                    <a:pt x="1602644" y="278987"/>
                  </a:lnTo>
                  <a:lnTo>
                    <a:pt x="1587384" y="227762"/>
                  </a:lnTo>
                  <a:lnTo>
                    <a:pt x="1582293" y="174371"/>
                  </a:lnTo>
                  <a:lnTo>
                    <a:pt x="1582293" y="36195"/>
                  </a:lnTo>
                  <a:close/>
                </a:path>
                <a:path w="4657090" h="1148714">
                  <a:moveTo>
                    <a:pt x="1690733" y="402336"/>
                  </a:moveTo>
                  <a:lnTo>
                    <a:pt x="1510283" y="402336"/>
                  </a:lnTo>
                  <a:lnTo>
                    <a:pt x="1536060" y="439300"/>
                  </a:lnTo>
                  <a:lnTo>
                    <a:pt x="1565713" y="474321"/>
                  </a:lnTo>
                  <a:lnTo>
                    <a:pt x="1599248" y="507398"/>
                  </a:lnTo>
                  <a:lnTo>
                    <a:pt x="1636667" y="538531"/>
                  </a:lnTo>
                  <a:lnTo>
                    <a:pt x="1677977" y="567721"/>
                  </a:lnTo>
                  <a:lnTo>
                    <a:pt x="1723181" y="594966"/>
                  </a:lnTo>
                  <a:lnTo>
                    <a:pt x="1772284" y="620268"/>
                  </a:lnTo>
                  <a:lnTo>
                    <a:pt x="1867534" y="501141"/>
                  </a:lnTo>
                  <a:lnTo>
                    <a:pt x="1820122" y="485063"/>
                  </a:lnTo>
                  <a:lnTo>
                    <a:pt x="1776025" y="464413"/>
                  </a:lnTo>
                  <a:lnTo>
                    <a:pt x="1735239" y="439191"/>
                  </a:lnTo>
                  <a:lnTo>
                    <a:pt x="1697757" y="409397"/>
                  </a:lnTo>
                  <a:lnTo>
                    <a:pt x="1690733" y="402336"/>
                  </a:lnTo>
                  <a:close/>
                </a:path>
                <a:path w="4657090" h="1148714">
                  <a:moveTo>
                    <a:pt x="3334384" y="0"/>
                  </a:moveTo>
                  <a:lnTo>
                    <a:pt x="3185541" y="0"/>
                  </a:lnTo>
                  <a:lnTo>
                    <a:pt x="3185541" y="1148334"/>
                  </a:lnTo>
                  <a:lnTo>
                    <a:pt x="3334384" y="1148334"/>
                  </a:lnTo>
                  <a:lnTo>
                    <a:pt x="3334384" y="0"/>
                  </a:lnTo>
                  <a:close/>
                </a:path>
                <a:path w="4657090" h="1148714">
                  <a:moveTo>
                    <a:pt x="2118741" y="0"/>
                  </a:moveTo>
                  <a:lnTo>
                    <a:pt x="1972309" y="0"/>
                  </a:lnTo>
                  <a:lnTo>
                    <a:pt x="1972309" y="616712"/>
                  </a:lnTo>
                  <a:lnTo>
                    <a:pt x="2118741" y="616712"/>
                  </a:lnTo>
                  <a:lnTo>
                    <a:pt x="2118741" y="0"/>
                  </a:lnTo>
                  <a:close/>
                </a:path>
                <a:path w="4657090" h="1148714">
                  <a:moveTo>
                    <a:pt x="921511" y="574421"/>
                  </a:moveTo>
                  <a:lnTo>
                    <a:pt x="772668" y="574421"/>
                  </a:lnTo>
                  <a:lnTo>
                    <a:pt x="772668" y="1148334"/>
                  </a:lnTo>
                  <a:lnTo>
                    <a:pt x="921511" y="1148334"/>
                  </a:lnTo>
                  <a:lnTo>
                    <a:pt x="921511" y="574421"/>
                  </a:lnTo>
                  <a:close/>
                </a:path>
                <a:path w="4657090" h="1148714">
                  <a:moveTo>
                    <a:pt x="667893" y="23113"/>
                  </a:moveTo>
                  <a:lnTo>
                    <a:pt x="520319" y="23113"/>
                  </a:lnTo>
                  <a:lnTo>
                    <a:pt x="520319" y="1114425"/>
                  </a:lnTo>
                  <a:lnTo>
                    <a:pt x="667893" y="1114425"/>
                  </a:lnTo>
                  <a:lnTo>
                    <a:pt x="667893" y="574421"/>
                  </a:lnTo>
                  <a:lnTo>
                    <a:pt x="921511" y="574421"/>
                  </a:lnTo>
                  <a:lnTo>
                    <a:pt x="921511" y="448818"/>
                  </a:lnTo>
                  <a:lnTo>
                    <a:pt x="667893" y="448818"/>
                  </a:lnTo>
                  <a:lnTo>
                    <a:pt x="667893" y="23113"/>
                  </a:lnTo>
                  <a:close/>
                </a:path>
                <a:path w="4657090" h="1148714">
                  <a:moveTo>
                    <a:pt x="921511" y="0"/>
                  </a:moveTo>
                  <a:lnTo>
                    <a:pt x="772668" y="0"/>
                  </a:lnTo>
                  <a:lnTo>
                    <a:pt x="772668" y="448818"/>
                  </a:lnTo>
                  <a:lnTo>
                    <a:pt x="921511" y="448818"/>
                  </a:lnTo>
                  <a:lnTo>
                    <a:pt x="9215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35680" y="858900"/>
              <a:ext cx="4657090" cy="1148715"/>
            </a:xfrm>
            <a:custGeom>
              <a:avLst/>
              <a:gdLst/>
              <a:ahLst/>
              <a:cxnLst/>
              <a:rect l="l" t="t" r="r" b="b"/>
              <a:pathLst>
                <a:path w="4657090" h="1148714">
                  <a:moveTo>
                    <a:pt x="1521586" y="907161"/>
                  </a:moveTo>
                  <a:lnTo>
                    <a:pt x="1521586" y="1001902"/>
                  </a:lnTo>
                  <a:lnTo>
                    <a:pt x="1973453" y="1001902"/>
                  </a:lnTo>
                  <a:lnTo>
                    <a:pt x="1973453" y="907161"/>
                  </a:lnTo>
                  <a:lnTo>
                    <a:pt x="1521586" y="907161"/>
                  </a:lnTo>
                  <a:close/>
                </a:path>
                <a:path w="4657090" h="1148714">
                  <a:moveTo>
                    <a:pt x="1375156" y="665479"/>
                  </a:moveTo>
                  <a:lnTo>
                    <a:pt x="1521586" y="665479"/>
                  </a:lnTo>
                  <a:lnTo>
                    <a:pt x="1521586" y="782827"/>
                  </a:lnTo>
                  <a:lnTo>
                    <a:pt x="1973453" y="782827"/>
                  </a:lnTo>
                  <a:lnTo>
                    <a:pt x="1973453" y="665479"/>
                  </a:lnTo>
                  <a:lnTo>
                    <a:pt x="2118741" y="665479"/>
                  </a:lnTo>
                  <a:lnTo>
                    <a:pt x="2118741" y="1123950"/>
                  </a:lnTo>
                  <a:lnTo>
                    <a:pt x="1375156" y="1123950"/>
                  </a:lnTo>
                  <a:lnTo>
                    <a:pt x="1375156" y="665479"/>
                  </a:lnTo>
                  <a:close/>
                </a:path>
                <a:path w="4657090" h="1148714">
                  <a:moveTo>
                    <a:pt x="4124325" y="201168"/>
                  </a:moveTo>
                  <a:lnTo>
                    <a:pt x="4070961" y="204073"/>
                  </a:lnTo>
                  <a:lnTo>
                    <a:pt x="4023455" y="212788"/>
                  </a:lnTo>
                  <a:lnTo>
                    <a:pt x="3981807" y="227314"/>
                  </a:lnTo>
                  <a:lnTo>
                    <a:pt x="3946017" y="247650"/>
                  </a:lnTo>
                  <a:lnTo>
                    <a:pt x="3917253" y="272865"/>
                  </a:lnTo>
                  <a:lnTo>
                    <a:pt x="3884348" y="335678"/>
                  </a:lnTo>
                  <a:lnTo>
                    <a:pt x="3880230" y="373252"/>
                  </a:lnTo>
                  <a:lnTo>
                    <a:pt x="3884348" y="411251"/>
                  </a:lnTo>
                  <a:lnTo>
                    <a:pt x="3917253" y="474533"/>
                  </a:lnTo>
                  <a:lnTo>
                    <a:pt x="3946017" y="499745"/>
                  </a:lnTo>
                  <a:lnTo>
                    <a:pt x="3981807" y="519914"/>
                  </a:lnTo>
                  <a:lnTo>
                    <a:pt x="4023455" y="534320"/>
                  </a:lnTo>
                  <a:lnTo>
                    <a:pt x="4070961" y="542964"/>
                  </a:lnTo>
                  <a:lnTo>
                    <a:pt x="4124325" y="545846"/>
                  </a:lnTo>
                  <a:lnTo>
                    <a:pt x="4177353" y="542940"/>
                  </a:lnTo>
                  <a:lnTo>
                    <a:pt x="4224607" y="534225"/>
                  </a:lnTo>
                  <a:lnTo>
                    <a:pt x="4266074" y="519699"/>
                  </a:lnTo>
                  <a:lnTo>
                    <a:pt x="4301744" y="499363"/>
                  </a:lnTo>
                  <a:lnTo>
                    <a:pt x="4330394" y="474104"/>
                  </a:lnTo>
                  <a:lnTo>
                    <a:pt x="4363073" y="411013"/>
                  </a:lnTo>
                  <a:lnTo>
                    <a:pt x="4367149" y="373252"/>
                  </a:lnTo>
                  <a:lnTo>
                    <a:pt x="4363077" y="335678"/>
                  </a:lnTo>
                  <a:lnTo>
                    <a:pt x="4330501" y="272865"/>
                  </a:lnTo>
                  <a:lnTo>
                    <a:pt x="4266467" y="227314"/>
                  </a:lnTo>
                  <a:lnTo>
                    <a:pt x="4225020" y="212788"/>
                  </a:lnTo>
                  <a:lnTo>
                    <a:pt x="4177643" y="204073"/>
                  </a:lnTo>
                  <a:lnTo>
                    <a:pt x="4124325" y="201168"/>
                  </a:lnTo>
                  <a:close/>
                </a:path>
                <a:path w="4657090" h="1148714">
                  <a:moveTo>
                    <a:pt x="0" y="90424"/>
                  </a:moveTo>
                  <a:lnTo>
                    <a:pt x="147066" y="90424"/>
                  </a:lnTo>
                  <a:lnTo>
                    <a:pt x="147066" y="685164"/>
                  </a:lnTo>
                  <a:lnTo>
                    <a:pt x="205888" y="684615"/>
                  </a:lnTo>
                  <a:lnTo>
                    <a:pt x="262090" y="682968"/>
                  </a:lnTo>
                  <a:lnTo>
                    <a:pt x="315674" y="680227"/>
                  </a:lnTo>
                  <a:lnTo>
                    <a:pt x="366644" y="676397"/>
                  </a:lnTo>
                  <a:lnTo>
                    <a:pt x="415003" y="671480"/>
                  </a:lnTo>
                  <a:lnTo>
                    <a:pt x="460756" y="665479"/>
                  </a:lnTo>
                  <a:lnTo>
                    <a:pt x="476249" y="787526"/>
                  </a:lnTo>
                  <a:lnTo>
                    <a:pt x="434431" y="794289"/>
                  </a:lnTo>
                  <a:lnTo>
                    <a:pt x="392969" y="799719"/>
                  </a:lnTo>
                  <a:lnTo>
                    <a:pt x="351841" y="803814"/>
                  </a:lnTo>
                  <a:lnTo>
                    <a:pt x="311022" y="806576"/>
                  </a:lnTo>
                  <a:lnTo>
                    <a:pt x="240378" y="808905"/>
                  </a:lnTo>
                  <a:lnTo>
                    <a:pt x="192658" y="809720"/>
                  </a:lnTo>
                  <a:lnTo>
                    <a:pt x="136684" y="810302"/>
                  </a:lnTo>
                  <a:lnTo>
                    <a:pt x="72462" y="810651"/>
                  </a:lnTo>
                  <a:lnTo>
                    <a:pt x="0" y="810768"/>
                  </a:lnTo>
                  <a:lnTo>
                    <a:pt x="0" y="90424"/>
                  </a:lnTo>
                  <a:close/>
                </a:path>
                <a:path w="4657090" h="1148714">
                  <a:moveTo>
                    <a:pt x="4124325" y="77977"/>
                  </a:moveTo>
                  <a:lnTo>
                    <a:pt x="4179485" y="80169"/>
                  </a:lnTo>
                  <a:lnTo>
                    <a:pt x="4231433" y="86750"/>
                  </a:lnTo>
                  <a:lnTo>
                    <a:pt x="4280169" y="97726"/>
                  </a:lnTo>
                  <a:lnTo>
                    <a:pt x="4325699" y="113105"/>
                  </a:lnTo>
                  <a:lnTo>
                    <a:pt x="4368026" y="132893"/>
                  </a:lnTo>
                  <a:lnTo>
                    <a:pt x="4407154" y="157099"/>
                  </a:lnTo>
                  <a:lnTo>
                    <a:pt x="4447616" y="191100"/>
                  </a:lnTo>
                  <a:lnTo>
                    <a:pt x="4479086" y="229710"/>
                  </a:lnTo>
                  <a:lnTo>
                    <a:pt x="4501565" y="272935"/>
                  </a:lnTo>
                  <a:lnTo>
                    <a:pt x="4515053" y="320780"/>
                  </a:lnTo>
                  <a:lnTo>
                    <a:pt x="4519549" y="373252"/>
                  </a:lnTo>
                  <a:lnTo>
                    <a:pt x="4514187" y="430145"/>
                  </a:lnTo>
                  <a:lnTo>
                    <a:pt x="4498086" y="481774"/>
                  </a:lnTo>
                  <a:lnTo>
                    <a:pt x="4471221" y="528165"/>
                  </a:lnTo>
                  <a:lnTo>
                    <a:pt x="4433570" y="569340"/>
                  </a:lnTo>
                  <a:lnTo>
                    <a:pt x="4396675" y="597825"/>
                  </a:lnTo>
                  <a:lnTo>
                    <a:pt x="4354734" y="621561"/>
                  </a:lnTo>
                  <a:lnTo>
                    <a:pt x="4307757" y="640554"/>
                  </a:lnTo>
                  <a:lnTo>
                    <a:pt x="4255757" y="654810"/>
                  </a:lnTo>
                  <a:lnTo>
                    <a:pt x="4198747" y="664337"/>
                  </a:lnTo>
                  <a:lnTo>
                    <a:pt x="4198747" y="866775"/>
                  </a:lnTo>
                  <a:lnTo>
                    <a:pt x="4657090" y="866775"/>
                  </a:lnTo>
                  <a:lnTo>
                    <a:pt x="4657090" y="989964"/>
                  </a:lnTo>
                  <a:lnTo>
                    <a:pt x="3591560" y="989964"/>
                  </a:lnTo>
                  <a:lnTo>
                    <a:pt x="3591560" y="866775"/>
                  </a:lnTo>
                  <a:lnTo>
                    <a:pt x="4048760" y="866775"/>
                  </a:lnTo>
                  <a:lnTo>
                    <a:pt x="4048760" y="664337"/>
                  </a:lnTo>
                  <a:lnTo>
                    <a:pt x="3991305" y="654204"/>
                  </a:lnTo>
                  <a:lnTo>
                    <a:pt x="3939032" y="639512"/>
                  </a:lnTo>
                  <a:lnTo>
                    <a:pt x="3891940" y="620272"/>
                  </a:lnTo>
                  <a:lnTo>
                    <a:pt x="3850030" y="596496"/>
                  </a:lnTo>
                  <a:lnTo>
                    <a:pt x="3813302" y="568198"/>
                  </a:lnTo>
                  <a:lnTo>
                    <a:pt x="3775890" y="527290"/>
                  </a:lnTo>
                  <a:lnTo>
                    <a:pt x="3749182" y="481155"/>
                  </a:lnTo>
                  <a:lnTo>
                    <a:pt x="3733166" y="429805"/>
                  </a:lnTo>
                  <a:lnTo>
                    <a:pt x="3727830" y="373252"/>
                  </a:lnTo>
                  <a:lnTo>
                    <a:pt x="3732325" y="320780"/>
                  </a:lnTo>
                  <a:lnTo>
                    <a:pt x="3745806" y="272935"/>
                  </a:lnTo>
                  <a:lnTo>
                    <a:pt x="3768265" y="229710"/>
                  </a:lnTo>
                  <a:lnTo>
                    <a:pt x="3799698" y="191100"/>
                  </a:lnTo>
                  <a:lnTo>
                    <a:pt x="3840099" y="157099"/>
                  </a:lnTo>
                  <a:lnTo>
                    <a:pt x="3879162" y="132893"/>
                  </a:lnTo>
                  <a:lnTo>
                    <a:pt x="3921548" y="113105"/>
                  </a:lnTo>
                  <a:lnTo>
                    <a:pt x="3967257" y="97726"/>
                  </a:lnTo>
                  <a:lnTo>
                    <a:pt x="4016290" y="86750"/>
                  </a:lnTo>
                  <a:lnTo>
                    <a:pt x="4068646" y="80169"/>
                  </a:lnTo>
                  <a:lnTo>
                    <a:pt x="4124325" y="77977"/>
                  </a:lnTo>
                  <a:close/>
                </a:path>
                <a:path w="4657090" h="1148714">
                  <a:moveTo>
                    <a:pt x="2659888" y="76708"/>
                  </a:moveTo>
                  <a:lnTo>
                    <a:pt x="2809874" y="76708"/>
                  </a:lnTo>
                  <a:lnTo>
                    <a:pt x="2809874" y="296418"/>
                  </a:lnTo>
                  <a:lnTo>
                    <a:pt x="2812193" y="341841"/>
                  </a:lnTo>
                  <a:lnTo>
                    <a:pt x="2819155" y="386799"/>
                  </a:lnTo>
                  <a:lnTo>
                    <a:pt x="2830766" y="431292"/>
                  </a:lnTo>
                  <a:lnTo>
                    <a:pt x="2847034" y="475318"/>
                  </a:lnTo>
                  <a:lnTo>
                    <a:pt x="2867965" y="518879"/>
                  </a:lnTo>
                  <a:lnTo>
                    <a:pt x="2893568" y="561975"/>
                  </a:lnTo>
                  <a:lnTo>
                    <a:pt x="2922608" y="602764"/>
                  </a:lnTo>
                  <a:lnTo>
                    <a:pt x="2953977" y="639412"/>
                  </a:lnTo>
                  <a:lnTo>
                    <a:pt x="2987674" y="671925"/>
                  </a:lnTo>
                  <a:lnTo>
                    <a:pt x="3023700" y="700310"/>
                  </a:lnTo>
                  <a:lnTo>
                    <a:pt x="3062054" y="724576"/>
                  </a:lnTo>
                  <a:lnTo>
                    <a:pt x="3102736" y="744727"/>
                  </a:lnTo>
                  <a:lnTo>
                    <a:pt x="2997961" y="863091"/>
                  </a:lnTo>
                  <a:lnTo>
                    <a:pt x="2957629" y="833815"/>
                  </a:lnTo>
                  <a:lnTo>
                    <a:pt x="2919404" y="802755"/>
                  </a:lnTo>
                  <a:lnTo>
                    <a:pt x="2883286" y="769915"/>
                  </a:lnTo>
                  <a:lnTo>
                    <a:pt x="2849276" y="735298"/>
                  </a:lnTo>
                  <a:lnTo>
                    <a:pt x="2817373" y="698907"/>
                  </a:lnTo>
                  <a:lnTo>
                    <a:pt x="2787578" y="660745"/>
                  </a:lnTo>
                  <a:lnTo>
                    <a:pt x="2759890" y="620815"/>
                  </a:lnTo>
                  <a:lnTo>
                    <a:pt x="2734310" y="579120"/>
                  </a:lnTo>
                  <a:lnTo>
                    <a:pt x="2709717" y="623994"/>
                  </a:lnTo>
                  <a:lnTo>
                    <a:pt x="2682708" y="666892"/>
                  </a:lnTo>
                  <a:lnTo>
                    <a:pt x="2653282" y="707814"/>
                  </a:lnTo>
                  <a:lnTo>
                    <a:pt x="2621438" y="746760"/>
                  </a:lnTo>
                  <a:lnTo>
                    <a:pt x="2587178" y="783728"/>
                  </a:lnTo>
                  <a:lnTo>
                    <a:pt x="2550501" y="818721"/>
                  </a:lnTo>
                  <a:lnTo>
                    <a:pt x="2511407" y="851737"/>
                  </a:lnTo>
                  <a:lnTo>
                    <a:pt x="2469896" y="882776"/>
                  </a:lnTo>
                  <a:lnTo>
                    <a:pt x="2353818" y="778001"/>
                  </a:lnTo>
                  <a:lnTo>
                    <a:pt x="2397134" y="753195"/>
                  </a:lnTo>
                  <a:lnTo>
                    <a:pt x="2437797" y="724751"/>
                  </a:lnTo>
                  <a:lnTo>
                    <a:pt x="2475801" y="692673"/>
                  </a:lnTo>
                  <a:lnTo>
                    <a:pt x="2511138" y="656966"/>
                  </a:lnTo>
                  <a:lnTo>
                    <a:pt x="2543800" y="617632"/>
                  </a:lnTo>
                  <a:lnTo>
                    <a:pt x="2573782" y="574675"/>
                  </a:lnTo>
                  <a:lnTo>
                    <a:pt x="2600092" y="529791"/>
                  </a:lnTo>
                  <a:lnTo>
                    <a:pt x="2621618" y="484547"/>
                  </a:lnTo>
                  <a:lnTo>
                    <a:pt x="2638361" y="438943"/>
                  </a:lnTo>
                  <a:lnTo>
                    <a:pt x="2650320" y="392980"/>
                  </a:lnTo>
                  <a:lnTo>
                    <a:pt x="2657496" y="346657"/>
                  </a:lnTo>
                  <a:lnTo>
                    <a:pt x="2659888" y="299974"/>
                  </a:lnTo>
                  <a:lnTo>
                    <a:pt x="2659888" y="76708"/>
                  </a:lnTo>
                  <a:close/>
                </a:path>
                <a:path w="4657090" h="1148714">
                  <a:moveTo>
                    <a:pt x="1432306" y="36195"/>
                  </a:moveTo>
                  <a:lnTo>
                    <a:pt x="1582293" y="36195"/>
                  </a:lnTo>
                  <a:lnTo>
                    <a:pt x="1582293" y="174371"/>
                  </a:lnTo>
                  <a:lnTo>
                    <a:pt x="1587384" y="227762"/>
                  </a:lnTo>
                  <a:lnTo>
                    <a:pt x="1602644" y="278987"/>
                  </a:lnTo>
                  <a:lnTo>
                    <a:pt x="1628048" y="328068"/>
                  </a:lnTo>
                  <a:lnTo>
                    <a:pt x="1663572" y="375031"/>
                  </a:lnTo>
                  <a:lnTo>
                    <a:pt x="1697757" y="409397"/>
                  </a:lnTo>
                  <a:lnTo>
                    <a:pt x="1735239" y="439191"/>
                  </a:lnTo>
                  <a:lnTo>
                    <a:pt x="1776025" y="464413"/>
                  </a:lnTo>
                  <a:lnTo>
                    <a:pt x="1820122" y="485063"/>
                  </a:lnTo>
                  <a:lnTo>
                    <a:pt x="1867534" y="501141"/>
                  </a:lnTo>
                  <a:lnTo>
                    <a:pt x="1772284" y="620268"/>
                  </a:lnTo>
                  <a:lnTo>
                    <a:pt x="1723181" y="594966"/>
                  </a:lnTo>
                  <a:lnTo>
                    <a:pt x="1677977" y="567721"/>
                  </a:lnTo>
                  <a:lnTo>
                    <a:pt x="1636667" y="538531"/>
                  </a:lnTo>
                  <a:lnTo>
                    <a:pt x="1599248" y="507398"/>
                  </a:lnTo>
                  <a:lnTo>
                    <a:pt x="1565713" y="474321"/>
                  </a:lnTo>
                  <a:lnTo>
                    <a:pt x="1536060" y="439300"/>
                  </a:lnTo>
                  <a:lnTo>
                    <a:pt x="1510283" y="402336"/>
                  </a:lnTo>
                  <a:lnTo>
                    <a:pt x="1493478" y="432121"/>
                  </a:lnTo>
                  <a:lnTo>
                    <a:pt x="1469755" y="464883"/>
                  </a:lnTo>
                  <a:lnTo>
                    <a:pt x="1439150" y="500598"/>
                  </a:lnTo>
                  <a:lnTo>
                    <a:pt x="1401698" y="539241"/>
                  </a:lnTo>
                  <a:lnTo>
                    <a:pt x="1361767" y="576605"/>
                  </a:lnTo>
                  <a:lnTo>
                    <a:pt x="1323895" y="608314"/>
                  </a:lnTo>
                  <a:lnTo>
                    <a:pt x="1288095" y="634378"/>
                  </a:lnTo>
                  <a:lnTo>
                    <a:pt x="1254379" y="654812"/>
                  </a:lnTo>
                  <a:lnTo>
                    <a:pt x="1145920" y="547624"/>
                  </a:lnTo>
                  <a:lnTo>
                    <a:pt x="1195176" y="522995"/>
                  </a:lnTo>
                  <a:lnTo>
                    <a:pt x="1240530" y="494824"/>
                  </a:lnTo>
                  <a:lnTo>
                    <a:pt x="1281983" y="463106"/>
                  </a:lnTo>
                  <a:lnTo>
                    <a:pt x="1319535" y="427833"/>
                  </a:lnTo>
                  <a:lnTo>
                    <a:pt x="1353184" y="389000"/>
                  </a:lnTo>
                  <a:lnTo>
                    <a:pt x="1381652" y="348112"/>
                  </a:lnTo>
                  <a:lnTo>
                    <a:pt x="1403804" y="306674"/>
                  </a:lnTo>
                  <a:lnTo>
                    <a:pt x="1419634" y="264688"/>
                  </a:lnTo>
                  <a:lnTo>
                    <a:pt x="1429137" y="222153"/>
                  </a:lnTo>
                  <a:lnTo>
                    <a:pt x="1432306" y="179070"/>
                  </a:lnTo>
                  <a:lnTo>
                    <a:pt x="1432306" y="36195"/>
                  </a:lnTo>
                  <a:close/>
                </a:path>
                <a:path w="4657090" h="1148714">
                  <a:moveTo>
                    <a:pt x="3185541" y="0"/>
                  </a:moveTo>
                  <a:lnTo>
                    <a:pt x="3334384" y="0"/>
                  </a:lnTo>
                  <a:lnTo>
                    <a:pt x="3334384" y="1148334"/>
                  </a:lnTo>
                  <a:lnTo>
                    <a:pt x="3185541" y="1148334"/>
                  </a:lnTo>
                  <a:lnTo>
                    <a:pt x="3185541" y="0"/>
                  </a:lnTo>
                  <a:close/>
                </a:path>
                <a:path w="4657090" h="1148714">
                  <a:moveTo>
                    <a:pt x="1972309" y="0"/>
                  </a:moveTo>
                  <a:lnTo>
                    <a:pt x="2118741" y="0"/>
                  </a:lnTo>
                  <a:lnTo>
                    <a:pt x="2118741" y="616712"/>
                  </a:lnTo>
                  <a:lnTo>
                    <a:pt x="1972309" y="616712"/>
                  </a:lnTo>
                  <a:lnTo>
                    <a:pt x="1972309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25613" y="968375"/>
              <a:ext cx="149225" cy="932180"/>
            </a:xfrm>
            <a:custGeom>
              <a:avLst/>
              <a:gdLst/>
              <a:ahLst/>
              <a:cxnLst/>
              <a:rect l="l" t="t" r="r" b="b"/>
              <a:pathLst>
                <a:path w="149225" h="932180">
                  <a:moveTo>
                    <a:pt x="142875" y="788797"/>
                  </a:moveTo>
                  <a:lnTo>
                    <a:pt x="4698" y="788797"/>
                  </a:lnTo>
                  <a:lnTo>
                    <a:pt x="4698" y="931672"/>
                  </a:lnTo>
                  <a:lnTo>
                    <a:pt x="142875" y="931672"/>
                  </a:lnTo>
                  <a:lnTo>
                    <a:pt x="142875" y="788797"/>
                  </a:lnTo>
                  <a:close/>
                </a:path>
                <a:path w="149225" h="932180">
                  <a:moveTo>
                    <a:pt x="148716" y="0"/>
                  </a:moveTo>
                  <a:lnTo>
                    <a:pt x="0" y="0"/>
                  </a:lnTo>
                  <a:lnTo>
                    <a:pt x="19557" y="714375"/>
                  </a:lnTo>
                  <a:lnTo>
                    <a:pt x="129158" y="714375"/>
                  </a:lnTo>
                  <a:lnTo>
                    <a:pt x="1487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25613" y="968375"/>
              <a:ext cx="149225" cy="932180"/>
            </a:xfrm>
            <a:custGeom>
              <a:avLst/>
              <a:gdLst/>
              <a:ahLst/>
              <a:cxnLst/>
              <a:rect l="l" t="t" r="r" b="b"/>
              <a:pathLst>
                <a:path w="149225" h="932180">
                  <a:moveTo>
                    <a:pt x="4698" y="788797"/>
                  </a:moveTo>
                  <a:lnTo>
                    <a:pt x="142875" y="788797"/>
                  </a:lnTo>
                  <a:lnTo>
                    <a:pt x="142875" y="931672"/>
                  </a:lnTo>
                  <a:lnTo>
                    <a:pt x="4698" y="931672"/>
                  </a:lnTo>
                  <a:lnTo>
                    <a:pt x="4698" y="788797"/>
                  </a:lnTo>
                  <a:close/>
                </a:path>
                <a:path w="149225" h="932180">
                  <a:moveTo>
                    <a:pt x="0" y="0"/>
                  </a:moveTo>
                  <a:lnTo>
                    <a:pt x="148716" y="0"/>
                  </a:lnTo>
                  <a:lnTo>
                    <a:pt x="129158" y="714375"/>
                  </a:lnTo>
                  <a:lnTo>
                    <a:pt x="19557" y="7143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549903" y="841247"/>
          <a:ext cx="400685" cy="1119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320"/>
                <a:gridCol w="104775"/>
                <a:gridCol w="148590"/>
              </a:tblGrid>
              <a:tr h="437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38100">
                      <a:solidFill>
                        <a:srgbClr val="FFC000"/>
                      </a:solidFill>
                      <a:prstDash val="solid"/>
                    </a:lnT>
                  </a:tcPr>
                </a:tc>
              </a:tr>
              <a:tr h="125602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6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FFC000"/>
                      </a:solidFill>
                      <a:prstDash val="solid"/>
                    </a:lnR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3438778" y="309499"/>
              <a:ext cx="1276604" cy="3272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74873" y="309499"/>
              <a:ext cx="623697" cy="3343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0214" y="309499"/>
              <a:ext cx="832485" cy="3610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2398" y="1559047"/>
            <a:ext cx="8868162" cy="3107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96875" y="1000238"/>
          <a:ext cx="8766808" cy="3576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595"/>
                <a:gridCol w="2339339"/>
                <a:gridCol w="2339340"/>
                <a:gridCol w="1994534"/>
              </a:tblGrid>
              <a:tr h="575196">
                <a:tc gridSpan="4">
                  <a:txBody>
                    <a:bodyPr/>
                    <a:lstStyle/>
                    <a:p>
                      <a:pPr marR="43815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75" dirty="0">
                          <a:latin typeface="Malgun Gothic"/>
                          <a:cs typeface="Malgun Gothic"/>
                        </a:rPr>
                        <a:t>(단위:</a:t>
                      </a:r>
                      <a:r>
                        <a:rPr sz="2400" b="1" spc="-3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400" b="1" spc="-50" dirty="0">
                          <a:latin typeface="Malgun Gothic"/>
                          <a:cs typeface="Malgun Gothic"/>
                        </a:rPr>
                        <a:t>명)</a:t>
                      </a:r>
                      <a:endParaRPr sz="2400" dirty="0">
                        <a:latin typeface="Malgun Gothic"/>
                        <a:cs typeface="Malgun Gothic"/>
                      </a:endParaRPr>
                    </a:p>
                  </a:txBody>
                  <a:tcPr marL="0" marR="0" marT="2667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503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400" b="1" spc="-100" dirty="0">
                          <a:latin typeface="Malgun Gothic"/>
                          <a:cs typeface="Malgun Gothic"/>
                        </a:rPr>
                        <a:t>구분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524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400" b="1" spc="-100" dirty="0">
                          <a:latin typeface="Malgun Gothic"/>
                          <a:cs typeface="Malgun Gothic"/>
                        </a:rPr>
                        <a:t>수시모집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52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58547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400" b="1" spc="-100" dirty="0">
                          <a:latin typeface="Malgun Gothic"/>
                          <a:cs typeface="Malgun Gothic"/>
                        </a:rPr>
                        <a:t>정시모집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52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2400" b="1" dirty="0">
                          <a:latin typeface="Malgun Gothic"/>
                          <a:cs typeface="Malgun Gothic"/>
                        </a:rPr>
                        <a:t>총</a:t>
                      </a:r>
                      <a:r>
                        <a:rPr sz="2400" b="1" spc="-22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400" b="1" spc="-100" dirty="0">
                          <a:latin typeface="Malgun Gothic"/>
                          <a:cs typeface="Malgun Gothic"/>
                        </a:rPr>
                        <a:t>모집인원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524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750316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spc="-110" dirty="0">
                          <a:latin typeface="Arial Unicode MS"/>
                          <a:cs typeface="Arial Unicode MS"/>
                        </a:rPr>
                        <a:t>2022학년도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1530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262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378(75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.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7%</a:t>
                      </a:r>
                      <a:r>
                        <a:rPr sz="2400" dirty="0">
                          <a:latin typeface="Arial Unicode MS"/>
                          <a:cs typeface="Arial Unicode MS"/>
                        </a:rPr>
                        <a:t>)</a:t>
                      </a: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84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175(24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.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3%</a:t>
                      </a:r>
                      <a:r>
                        <a:rPr sz="2400" dirty="0">
                          <a:latin typeface="Arial Unicode MS"/>
                          <a:cs typeface="Arial Unicode MS"/>
                        </a:rPr>
                        <a:t>)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346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55</a:t>
                      </a:r>
                      <a:r>
                        <a:rPr sz="2400" spc="-110" dirty="0">
                          <a:latin typeface="Arial Unicode MS"/>
                          <a:cs typeface="Arial Unicode MS"/>
                        </a:rPr>
                        <a:t>3</a:t>
                      </a:r>
                      <a:r>
                        <a:rPr sz="2400" dirty="0">
                          <a:latin typeface="Arial Unicode MS"/>
                          <a:cs typeface="Arial Unicode MS"/>
                        </a:rPr>
                        <a:t>명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0315"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b="1" spc="-85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2021학년도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530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267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,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3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74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(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7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7</a:t>
                      </a:r>
                      <a:r>
                        <a:rPr sz="2400" b="1" spc="-114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.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0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%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)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80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,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07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3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(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23.0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%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)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347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,</a:t>
                      </a:r>
                      <a:r>
                        <a:rPr sz="2400" b="1" spc="-9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4</a:t>
                      </a:r>
                      <a:r>
                        <a:rPr sz="2400" b="1" spc="-1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4</a:t>
                      </a:r>
                      <a:r>
                        <a:rPr sz="2400" b="1" spc="-10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7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명</a:t>
                      </a:r>
                      <a:endParaRPr sz="2400">
                        <a:latin typeface="Malgun Gothic"/>
                        <a:cs typeface="Malgun Gothic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</a:tr>
              <a:tr h="750316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spc="-110" dirty="0">
                          <a:latin typeface="Arial Unicode MS"/>
                          <a:cs typeface="Arial Unicode MS"/>
                        </a:rPr>
                        <a:t>2020학년도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1530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268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776(77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.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3%</a:t>
                      </a:r>
                      <a:r>
                        <a:rPr sz="2400" dirty="0">
                          <a:latin typeface="Arial Unicode MS"/>
                          <a:cs typeface="Arial Unicode MS"/>
                        </a:rPr>
                        <a:t>)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79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090(22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.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7%</a:t>
                      </a:r>
                      <a:r>
                        <a:rPr sz="2400" dirty="0">
                          <a:latin typeface="Arial Unicode MS"/>
                          <a:cs typeface="Arial Unicode MS"/>
                        </a:rPr>
                        <a:t>)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347</a:t>
                      </a:r>
                      <a:r>
                        <a:rPr sz="2400" spc="-95" dirty="0">
                          <a:latin typeface="Arial Unicode MS"/>
                          <a:cs typeface="Arial Unicode MS"/>
                        </a:rPr>
                        <a:t>,</a:t>
                      </a:r>
                      <a:r>
                        <a:rPr sz="2400" spc="-100" dirty="0">
                          <a:latin typeface="Arial Unicode MS"/>
                          <a:cs typeface="Arial Unicode MS"/>
                        </a:rPr>
                        <a:t>86</a:t>
                      </a:r>
                      <a:r>
                        <a:rPr sz="2400" spc="-110" dirty="0">
                          <a:latin typeface="Arial Unicode MS"/>
                          <a:cs typeface="Arial Unicode MS"/>
                        </a:rPr>
                        <a:t>6</a:t>
                      </a:r>
                      <a:r>
                        <a:rPr sz="2400" dirty="0">
                          <a:latin typeface="Arial Unicode MS"/>
                          <a:cs typeface="Arial Unicode MS"/>
                        </a:rPr>
                        <a:t>명</a:t>
                      </a:r>
                      <a:endParaRPr sz="2400">
                        <a:latin typeface="Arial Unicode MS"/>
                        <a:cs typeface="Arial Unicode MS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398776" y="4361688"/>
            <a:ext cx="4377690" cy="1504950"/>
            <a:chOff x="2398776" y="4361688"/>
            <a:chExt cx="4377690" cy="1504950"/>
          </a:xfrm>
        </p:grpSpPr>
        <p:sp>
          <p:nvSpPr>
            <p:cNvPr id="9" name="object 9"/>
            <p:cNvSpPr/>
            <p:nvPr/>
          </p:nvSpPr>
          <p:spPr>
            <a:xfrm>
              <a:off x="2398776" y="4361688"/>
              <a:ext cx="2081022" cy="15049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2068" y="4361688"/>
              <a:ext cx="1573530" cy="15049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17136" y="4361688"/>
              <a:ext cx="2259330" cy="15049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74520" y="5047490"/>
            <a:ext cx="5428615" cy="1811020"/>
            <a:chOff x="1874520" y="5047490"/>
            <a:chExt cx="5428615" cy="1811020"/>
          </a:xfrm>
        </p:grpSpPr>
        <p:sp>
          <p:nvSpPr>
            <p:cNvPr id="13" name="object 13"/>
            <p:cNvSpPr/>
            <p:nvPr/>
          </p:nvSpPr>
          <p:spPr>
            <a:xfrm>
              <a:off x="1874520" y="5047490"/>
              <a:ext cx="4311396" cy="18105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57927" y="5047490"/>
              <a:ext cx="2545079" cy="18105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63748" y="4566920"/>
            <a:ext cx="4026535" cy="218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6450"/>
              </a:lnSpc>
              <a:spcBef>
                <a:spcPts val="100"/>
              </a:spcBef>
            </a:pPr>
            <a:r>
              <a:rPr sz="5400" b="1" dirty="0">
                <a:latin typeface="Malgun Gothic"/>
                <a:cs typeface="Malgun Gothic"/>
              </a:rPr>
              <a:t>140개</a:t>
            </a:r>
            <a:r>
              <a:rPr sz="5400" b="1" spc="-65" dirty="0">
                <a:latin typeface="Malgun Gothic"/>
                <a:cs typeface="Malgun Gothic"/>
              </a:rPr>
              <a:t> </a:t>
            </a:r>
            <a:r>
              <a:rPr sz="5400" b="1" dirty="0">
                <a:latin typeface="Malgun Gothic"/>
                <a:cs typeface="Malgun Gothic"/>
              </a:rPr>
              <a:t>대학</a:t>
            </a:r>
            <a:endParaRPr sz="5400">
              <a:latin typeface="Malgun Gothic"/>
              <a:cs typeface="Malgun Gothic"/>
            </a:endParaRPr>
          </a:p>
          <a:p>
            <a:pPr algn="ctr">
              <a:lnSpc>
                <a:spcPts val="10530"/>
              </a:lnSpc>
            </a:pPr>
            <a:r>
              <a:rPr sz="8800" b="1" spc="-5" dirty="0">
                <a:solidFill>
                  <a:srgbClr val="FF0000"/>
                </a:solidFill>
                <a:latin typeface="Malgun Gothic"/>
                <a:cs typeface="Malgun Gothic"/>
              </a:rPr>
              <a:t>3,036명</a:t>
            </a:r>
            <a:endParaRPr sz="88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17359"/>
            <a:chOff x="0" y="0"/>
            <a:chExt cx="9144000" cy="6817359"/>
          </a:xfrm>
        </p:grpSpPr>
        <p:sp>
          <p:nvSpPr>
            <p:cNvPr id="3" name="object 3"/>
            <p:cNvSpPr/>
            <p:nvPr/>
          </p:nvSpPr>
          <p:spPr>
            <a:xfrm>
              <a:off x="1276985" y="304800"/>
              <a:ext cx="622046" cy="338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0889" y="304800"/>
              <a:ext cx="953135" cy="3387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2073" y="309499"/>
              <a:ext cx="1276603" cy="3272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53562" y="353313"/>
              <a:ext cx="755088" cy="3172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74945" y="496817"/>
              <a:ext cx="97269" cy="346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3563" y="353313"/>
              <a:ext cx="802259" cy="3172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823" y="888491"/>
              <a:ext cx="8860536" cy="59283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340989" y="2032838"/>
            <a:ext cx="925194" cy="227965"/>
          </a:xfrm>
          <a:custGeom>
            <a:avLst/>
            <a:gdLst/>
            <a:ahLst/>
            <a:cxnLst/>
            <a:rect l="l" t="t" r="r" b="b"/>
            <a:pathLst>
              <a:path w="925195" h="227964">
                <a:moveTo>
                  <a:pt x="0" y="227888"/>
                </a:moveTo>
                <a:lnTo>
                  <a:pt x="925195" y="227888"/>
                </a:lnTo>
                <a:lnTo>
                  <a:pt x="925195" y="0"/>
                </a:lnTo>
                <a:lnTo>
                  <a:pt x="0" y="0"/>
                </a:lnTo>
                <a:lnTo>
                  <a:pt x="0" y="227888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0989" y="2393137"/>
            <a:ext cx="925194" cy="340995"/>
          </a:xfrm>
          <a:custGeom>
            <a:avLst/>
            <a:gdLst/>
            <a:ahLst/>
            <a:cxnLst/>
            <a:rect l="l" t="t" r="r" b="b"/>
            <a:pathLst>
              <a:path w="925195" h="340994">
                <a:moveTo>
                  <a:pt x="0" y="340918"/>
                </a:moveTo>
                <a:lnTo>
                  <a:pt x="925195" y="340918"/>
                </a:lnTo>
                <a:lnTo>
                  <a:pt x="925195" y="0"/>
                </a:lnTo>
                <a:lnTo>
                  <a:pt x="0" y="0"/>
                </a:lnTo>
                <a:lnTo>
                  <a:pt x="0" y="340918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0989" y="3113862"/>
            <a:ext cx="925194" cy="93980"/>
          </a:xfrm>
          <a:custGeom>
            <a:avLst/>
            <a:gdLst/>
            <a:ahLst/>
            <a:cxnLst/>
            <a:rect l="l" t="t" r="r" b="b"/>
            <a:pathLst>
              <a:path w="925195" h="93980">
                <a:moveTo>
                  <a:pt x="0" y="93649"/>
                </a:moveTo>
                <a:lnTo>
                  <a:pt x="925195" y="93649"/>
                </a:lnTo>
                <a:lnTo>
                  <a:pt x="925195" y="0"/>
                </a:lnTo>
                <a:lnTo>
                  <a:pt x="0" y="0"/>
                </a:lnTo>
                <a:lnTo>
                  <a:pt x="0" y="93649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40989" y="3474288"/>
            <a:ext cx="925194" cy="207010"/>
          </a:xfrm>
          <a:custGeom>
            <a:avLst/>
            <a:gdLst/>
            <a:ahLst/>
            <a:cxnLst/>
            <a:rect l="l" t="t" r="r" b="b"/>
            <a:pathLst>
              <a:path w="925195" h="207010">
                <a:moveTo>
                  <a:pt x="0" y="206679"/>
                </a:moveTo>
                <a:lnTo>
                  <a:pt x="925195" y="206679"/>
                </a:lnTo>
                <a:lnTo>
                  <a:pt x="925195" y="0"/>
                </a:lnTo>
                <a:lnTo>
                  <a:pt x="0" y="0"/>
                </a:lnTo>
                <a:lnTo>
                  <a:pt x="0" y="206679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0989" y="3834587"/>
            <a:ext cx="925194" cy="320040"/>
          </a:xfrm>
          <a:custGeom>
            <a:avLst/>
            <a:gdLst/>
            <a:ahLst/>
            <a:cxnLst/>
            <a:rect l="l" t="t" r="r" b="b"/>
            <a:pathLst>
              <a:path w="925195" h="320039">
                <a:moveTo>
                  <a:pt x="0" y="319836"/>
                </a:moveTo>
                <a:lnTo>
                  <a:pt x="925195" y="319836"/>
                </a:lnTo>
                <a:lnTo>
                  <a:pt x="925195" y="0"/>
                </a:lnTo>
                <a:lnTo>
                  <a:pt x="0" y="0"/>
                </a:lnTo>
                <a:lnTo>
                  <a:pt x="0" y="319836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6146" y="3834587"/>
            <a:ext cx="184785" cy="320040"/>
          </a:xfrm>
          <a:custGeom>
            <a:avLst/>
            <a:gdLst/>
            <a:ahLst/>
            <a:cxnLst/>
            <a:rect l="l" t="t" r="r" b="b"/>
            <a:pathLst>
              <a:path w="184785" h="320039">
                <a:moveTo>
                  <a:pt x="0" y="319836"/>
                </a:moveTo>
                <a:lnTo>
                  <a:pt x="184657" y="319836"/>
                </a:lnTo>
                <a:lnTo>
                  <a:pt x="184657" y="0"/>
                </a:lnTo>
                <a:lnTo>
                  <a:pt x="0" y="0"/>
                </a:lnTo>
                <a:lnTo>
                  <a:pt x="0" y="31983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8788" y="3834587"/>
            <a:ext cx="765175" cy="320040"/>
          </a:xfrm>
          <a:custGeom>
            <a:avLst/>
            <a:gdLst/>
            <a:ahLst/>
            <a:cxnLst/>
            <a:rect l="l" t="t" r="r" b="b"/>
            <a:pathLst>
              <a:path w="765175" h="320039">
                <a:moveTo>
                  <a:pt x="0" y="319836"/>
                </a:moveTo>
                <a:lnTo>
                  <a:pt x="764920" y="319836"/>
                </a:lnTo>
                <a:lnTo>
                  <a:pt x="764920" y="0"/>
                </a:lnTo>
                <a:lnTo>
                  <a:pt x="0" y="0"/>
                </a:lnTo>
                <a:lnTo>
                  <a:pt x="0" y="319836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40989" y="4915611"/>
            <a:ext cx="925194" cy="186055"/>
          </a:xfrm>
          <a:custGeom>
            <a:avLst/>
            <a:gdLst/>
            <a:ahLst/>
            <a:cxnLst/>
            <a:rect l="l" t="t" r="r" b="b"/>
            <a:pathLst>
              <a:path w="925195" h="186054">
                <a:moveTo>
                  <a:pt x="0" y="185724"/>
                </a:moveTo>
                <a:lnTo>
                  <a:pt x="925195" y="185724"/>
                </a:lnTo>
                <a:lnTo>
                  <a:pt x="925195" y="0"/>
                </a:lnTo>
                <a:lnTo>
                  <a:pt x="0" y="0"/>
                </a:lnTo>
                <a:lnTo>
                  <a:pt x="0" y="185724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40989" y="5275999"/>
            <a:ext cx="925194" cy="299085"/>
          </a:xfrm>
          <a:custGeom>
            <a:avLst/>
            <a:gdLst/>
            <a:ahLst/>
            <a:cxnLst/>
            <a:rect l="l" t="t" r="r" b="b"/>
            <a:pathLst>
              <a:path w="925195" h="299085">
                <a:moveTo>
                  <a:pt x="0" y="298792"/>
                </a:moveTo>
                <a:lnTo>
                  <a:pt x="925195" y="298792"/>
                </a:lnTo>
                <a:lnTo>
                  <a:pt x="925195" y="0"/>
                </a:lnTo>
                <a:lnTo>
                  <a:pt x="0" y="0"/>
                </a:lnTo>
                <a:lnTo>
                  <a:pt x="0" y="298792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1623" y="1547611"/>
            <a:ext cx="16637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100" dirty="0">
                <a:latin typeface="Malgun Gothic"/>
                <a:cs typeface="Malgun Gothic"/>
              </a:rPr>
              <a:t>구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16402" y="1330695"/>
            <a:ext cx="6047740" cy="5613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5"/>
              </a:spcBef>
              <a:tabLst>
                <a:tab pos="2397760" algn="l"/>
                <a:tab pos="4196715" algn="l"/>
              </a:tabLst>
            </a:pPr>
            <a:r>
              <a:rPr sz="2700" b="1" spc="-150" baseline="-4629" dirty="0">
                <a:latin typeface="Malgun Gothic"/>
                <a:cs typeface="Malgun Gothic"/>
              </a:rPr>
              <a:t>202</a:t>
            </a:r>
            <a:r>
              <a:rPr sz="2700" b="1" spc="-165" baseline="-4629" dirty="0">
                <a:latin typeface="Malgun Gothic"/>
                <a:cs typeface="Malgun Gothic"/>
              </a:rPr>
              <a:t>1</a:t>
            </a:r>
            <a:r>
              <a:rPr sz="2700" b="1" spc="-150" baseline="-4629" dirty="0">
                <a:latin typeface="Malgun Gothic"/>
                <a:cs typeface="Malgun Gothic"/>
              </a:rPr>
              <a:t>학년</a:t>
            </a:r>
            <a:r>
              <a:rPr sz="2700" b="1" spc="-165" baseline="-4629" dirty="0">
                <a:latin typeface="Malgun Gothic"/>
                <a:cs typeface="Malgun Gothic"/>
              </a:rPr>
              <a:t>도</a:t>
            </a:r>
            <a:r>
              <a:rPr sz="2700" b="1" spc="-142" baseline="-4629" dirty="0">
                <a:latin typeface="Malgun Gothic"/>
                <a:cs typeface="Malgun Gothic"/>
              </a:rPr>
              <a:t>(</a:t>
            </a:r>
            <a:r>
              <a:rPr sz="2700" b="1" spc="-157" baseline="-4629" dirty="0">
                <a:latin typeface="Malgun Gothic"/>
                <a:cs typeface="Malgun Gothic"/>
              </a:rPr>
              <a:t>A</a:t>
            </a:r>
            <a:r>
              <a:rPr sz="2700" b="1" baseline="-4629" dirty="0">
                <a:latin typeface="Malgun Gothic"/>
                <a:cs typeface="Malgun Gothic"/>
              </a:rPr>
              <a:t>)	</a:t>
            </a:r>
            <a:r>
              <a:rPr sz="1400" spc="-114" dirty="0">
                <a:latin typeface="Arial Unicode MS"/>
                <a:cs typeface="Arial Unicode MS"/>
              </a:rPr>
              <a:t>2020</a:t>
            </a:r>
            <a:r>
              <a:rPr sz="1400" spc="-100" dirty="0">
                <a:latin typeface="Arial Unicode MS"/>
                <a:cs typeface="Arial Unicode MS"/>
              </a:rPr>
              <a:t>학년도</a:t>
            </a:r>
            <a:r>
              <a:rPr sz="1400" spc="-135" dirty="0">
                <a:latin typeface="Arial Unicode MS"/>
                <a:cs typeface="Arial Unicode MS"/>
              </a:rPr>
              <a:t>(</a:t>
            </a:r>
            <a:r>
              <a:rPr sz="1400" spc="-204" dirty="0">
                <a:latin typeface="Arial Unicode MS"/>
                <a:cs typeface="Arial Unicode MS"/>
              </a:rPr>
              <a:t>B</a:t>
            </a:r>
            <a:r>
              <a:rPr sz="1400" spc="-55" dirty="0">
                <a:latin typeface="Arial Unicode MS"/>
                <a:cs typeface="Arial Unicode MS"/>
              </a:rPr>
              <a:t>)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2100" spc="-142" baseline="-23809" dirty="0">
                <a:latin typeface="Arial Unicode MS"/>
                <a:cs typeface="Arial Unicode MS"/>
              </a:rPr>
              <a:t>증감현황</a:t>
            </a:r>
            <a:r>
              <a:rPr sz="2100" spc="-217" baseline="-23809" dirty="0">
                <a:latin typeface="Arial Unicode MS"/>
                <a:cs typeface="Arial Unicode MS"/>
              </a:rPr>
              <a:t>(</a:t>
            </a:r>
            <a:r>
              <a:rPr sz="2100" spc="-337" baseline="-23809" dirty="0">
                <a:latin typeface="Arial Unicode MS"/>
                <a:cs typeface="Arial Unicode MS"/>
              </a:rPr>
              <a:t>C</a:t>
            </a:r>
            <a:r>
              <a:rPr sz="2100" spc="-60" baseline="-23809" dirty="0">
                <a:latin typeface="Arial Unicode MS"/>
                <a:cs typeface="Arial Unicode MS"/>
              </a:rPr>
              <a:t>)</a:t>
            </a:r>
            <a:endParaRPr sz="2100" baseline="-23809">
              <a:latin typeface="Arial Unicode MS"/>
              <a:cs typeface="Arial Unicode MS"/>
            </a:endParaRPr>
          </a:p>
          <a:p>
            <a:pPr marR="55880" algn="r">
              <a:lnSpc>
                <a:spcPct val="100000"/>
              </a:lnSpc>
              <a:spcBef>
                <a:spcPts val="500"/>
              </a:spcBef>
              <a:tabLst>
                <a:tab pos="5250180" algn="l"/>
              </a:tabLst>
            </a:pPr>
            <a:r>
              <a:rPr sz="2100" b="1" baseline="33730" dirty="0">
                <a:latin typeface="Malgun Gothic"/>
                <a:cs typeface="Malgun Gothic"/>
              </a:rPr>
              <a:t>형	</a:t>
            </a:r>
            <a:r>
              <a:rPr sz="1400" spc="-135" dirty="0">
                <a:latin typeface="Arial Unicode MS"/>
                <a:cs typeface="Arial Unicode MS"/>
              </a:rPr>
              <a:t>(</a:t>
            </a:r>
            <a:r>
              <a:rPr sz="1400" spc="-220" dirty="0">
                <a:latin typeface="Arial Unicode MS"/>
                <a:cs typeface="Arial Unicode MS"/>
              </a:rPr>
              <a:t>C</a:t>
            </a:r>
            <a:r>
              <a:rPr sz="1400" spc="-135" dirty="0">
                <a:latin typeface="Arial Unicode MS"/>
                <a:cs typeface="Arial Unicode MS"/>
              </a:rPr>
              <a:t>)</a:t>
            </a:r>
            <a:r>
              <a:rPr sz="1400" spc="65" dirty="0">
                <a:latin typeface="Arial Unicode MS"/>
                <a:cs typeface="Arial Unicode MS"/>
              </a:rPr>
              <a:t>=</a:t>
            </a:r>
            <a:r>
              <a:rPr sz="1400" spc="-145" dirty="0">
                <a:latin typeface="Arial Unicode MS"/>
                <a:cs typeface="Arial Unicode MS"/>
              </a:rPr>
              <a:t>(</a:t>
            </a:r>
            <a:r>
              <a:rPr sz="1400" spc="-110" dirty="0">
                <a:latin typeface="Arial Unicode MS"/>
                <a:cs typeface="Arial Unicode MS"/>
              </a:rPr>
              <a:t>A</a:t>
            </a:r>
            <a:r>
              <a:rPr sz="1400" spc="-145" dirty="0">
                <a:latin typeface="Arial Unicode MS"/>
                <a:cs typeface="Arial Unicode MS"/>
              </a:rPr>
              <a:t>)</a:t>
            </a:r>
            <a:r>
              <a:rPr sz="1400" spc="-5" dirty="0">
                <a:latin typeface="Arial Unicode MS"/>
                <a:cs typeface="Arial Unicode MS"/>
              </a:rPr>
              <a:t>-</a:t>
            </a:r>
            <a:r>
              <a:rPr sz="1400" spc="-145" dirty="0">
                <a:latin typeface="Arial Unicode MS"/>
                <a:cs typeface="Arial Unicode MS"/>
              </a:rPr>
              <a:t>(</a:t>
            </a:r>
            <a:r>
              <a:rPr sz="1400" spc="-215" dirty="0">
                <a:latin typeface="Arial Unicode MS"/>
                <a:cs typeface="Arial Unicode MS"/>
              </a:rPr>
              <a:t>B</a:t>
            </a:r>
            <a:r>
              <a:rPr sz="1400" spc="-40" dirty="0">
                <a:latin typeface="Arial Unicode MS"/>
                <a:cs typeface="Arial Unicode MS"/>
              </a:rPr>
              <a:t>)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1623" y="2808516"/>
            <a:ext cx="166370" cy="2381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00" b="1" spc="-95" dirty="0">
                <a:latin typeface="Malgun Gothic"/>
                <a:cs typeface="Malgun Gothic"/>
              </a:rPr>
              <a:t>수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9932" y="1547611"/>
            <a:ext cx="1613535" cy="7778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237615" algn="l"/>
              </a:tabLst>
            </a:pPr>
            <a:r>
              <a:rPr sz="1400" b="1" dirty="0">
                <a:latin typeface="Malgun Gothic"/>
                <a:cs typeface="Malgun Gothic"/>
              </a:rPr>
              <a:t>분	</a:t>
            </a:r>
            <a:r>
              <a:rPr sz="1400" b="1" spc="-100" dirty="0">
                <a:latin typeface="Malgun Gothic"/>
                <a:cs typeface="Malgun Gothic"/>
              </a:rPr>
              <a:t>전형</a:t>
            </a:r>
            <a:endParaRPr sz="14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Malgun Gothic"/>
              <a:cs typeface="Malgun Gothic"/>
            </a:endParaRPr>
          </a:p>
          <a:p>
            <a:pPr marL="948055">
              <a:lnSpc>
                <a:spcPct val="100000"/>
              </a:lnSpc>
              <a:spcBef>
                <a:spcPts val="5"/>
              </a:spcBef>
            </a:pPr>
            <a:r>
              <a:rPr sz="1400" spc="-100" dirty="0">
                <a:latin typeface="Arial Unicode MS"/>
                <a:cs typeface="Arial Unicode MS"/>
              </a:rPr>
              <a:t>학생부위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92958" y="1691248"/>
            <a:ext cx="1708785" cy="6648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852169">
              <a:lnSpc>
                <a:spcPct val="100000"/>
              </a:lnSpc>
              <a:spcBef>
                <a:spcPts val="160"/>
              </a:spcBef>
            </a:pPr>
            <a:r>
              <a:rPr sz="1800" b="1" spc="-100" dirty="0">
                <a:latin typeface="Malgun Gothic"/>
                <a:cs typeface="Malgun Gothic"/>
              </a:rPr>
              <a:t>모집인</a:t>
            </a:r>
            <a:endParaRPr sz="1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tabLst>
                <a:tab pos="927735" algn="l"/>
              </a:tabLst>
            </a:pPr>
            <a:r>
              <a:rPr sz="2100" spc="-142" baseline="5952" dirty="0">
                <a:latin typeface="Arial Unicode MS"/>
                <a:cs typeface="Arial Unicode MS"/>
              </a:rPr>
              <a:t>주</a:t>
            </a:r>
            <a:r>
              <a:rPr sz="2100" spc="-217" baseline="5952" dirty="0">
                <a:latin typeface="Arial Unicode MS"/>
                <a:cs typeface="Arial Unicode MS"/>
              </a:rPr>
              <a:t>(</a:t>
            </a:r>
            <a:r>
              <a:rPr sz="2100" spc="-165" baseline="5952" dirty="0">
                <a:latin typeface="Arial Unicode MS"/>
                <a:cs typeface="Arial Unicode MS"/>
              </a:rPr>
              <a:t>교과</a:t>
            </a:r>
            <a:r>
              <a:rPr sz="2100" spc="-60" baseline="5952" dirty="0">
                <a:latin typeface="Arial Unicode MS"/>
                <a:cs typeface="Arial Unicode MS"/>
              </a:rPr>
              <a:t>)</a:t>
            </a:r>
            <a:r>
              <a:rPr sz="2100" baseline="5952" dirty="0">
                <a:latin typeface="Arial Unicode MS"/>
                <a:cs typeface="Arial Unicode MS"/>
              </a:rPr>
              <a:t>	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146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9</a:t>
            </a:r>
            <a:r>
              <a:rPr sz="1800" b="1" spc="-110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06926" y="1691248"/>
            <a:ext cx="1266190" cy="6648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  <a:tabLst>
                <a:tab pos="627380" algn="l"/>
              </a:tabLst>
            </a:pPr>
            <a:r>
              <a:rPr sz="1800" b="1" dirty="0">
                <a:latin typeface="Malgun Gothic"/>
                <a:cs typeface="Malgun Gothic"/>
              </a:rPr>
              <a:t>원	</a:t>
            </a:r>
            <a:r>
              <a:rPr sz="1800" b="1" spc="-100" dirty="0">
                <a:latin typeface="Malgun Gothic"/>
                <a:cs typeface="Malgun Gothic"/>
              </a:rPr>
              <a:t>비율</a:t>
            </a:r>
            <a:endParaRPr sz="1800">
              <a:latin typeface="Malgun Gothic"/>
              <a:cs typeface="Malgun Gothic"/>
            </a:endParaRPr>
          </a:p>
          <a:p>
            <a:pPr marL="844550">
              <a:lnSpc>
                <a:spcPct val="100000"/>
              </a:lnSpc>
              <a:spcBef>
                <a:spcPts val="675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42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91885" y="1727697"/>
            <a:ext cx="1623060" cy="5975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289685" algn="l"/>
              </a:tabLst>
            </a:pPr>
            <a:r>
              <a:rPr sz="1400" spc="-100" dirty="0">
                <a:latin typeface="Arial Unicode MS"/>
                <a:cs typeface="Arial Unicode MS"/>
              </a:rPr>
              <a:t>모집인</a:t>
            </a:r>
            <a:r>
              <a:rPr sz="1400" dirty="0">
                <a:latin typeface="Arial Unicode MS"/>
                <a:cs typeface="Arial Unicode MS"/>
              </a:rPr>
              <a:t>원	</a:t>
            </a:r>
            <a:r>
              <a:rPr sz="1400" spc="-95" dirty="0">
                <a:latin typeface="Arial Unicode MS"/>
                <a:cs typeface="Arial Unicode MS"/>
              </a:rPr>
              <a:t>비율</a:t>
            </a:r>
            <a:endParaRPr sz="1400">
              <a:latin typeface="Arial Unicode MS"/>
              <a:cs typeface="Arial Unicode MS"/>
            </a:endParaRPr>
          </a:p>
          <a:p>
            <a:pPr marL="201930">
              <a:lnSpc>
                <a:spcPct val="100000"/>
              </a:lnSpc>
              <a:spcBef>
                <a:spcPts val="1160"/>
              </a:spcBef>
            </a:pPr>
            <a:r>
              <a:rPr sz="1400" spc="-105" dirty="0">
                <a:latin typeface="Arial Unicode MS"/>
                <a:cs typeface="Arial Unicode MS"/>
              </a:rPr>
              <a:t>147,345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27645" y="2087996"/>
            <a:ext cx="146240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144905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42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4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5" dirty="0">
                <a:latin typeface="Arial Unicode MS"/>
                <a:cs typeface="Arial Unicode MS"/>
              </a:rPr>
              <a:t>-</a:t>
            </a:r>
            <a:r>
              <a:rPr sz="1400" spc="-114" dirty="0">
                <a:latin typeface="Arial Unicode MS"/>
                <a:cs typeface="Arial Unicode MS"/>
              </a:rPr>
              <a:t>421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28495" y="2448549"/>
            <a:ext cx="66484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latin typeface="Arial Unicode MS"/>
                <a:cs typeface="Arial Unicode MS"/>
              </a:rPr>
              <a:t>학생부위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92958" y="2412100"/>
            <a:ext cx="170878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  <a:tabLst>
                <a:tab pos="1046480" algn="l"/>
              </a:tabLst>
            </a:pPr>
            <a:r>
              <a:rPr sz="2100" spc="-142" baseline="5952" dirty="0">
                <a:latin typeface="Arial Unicode MS"/>
                <a:cs typeface="Arial Unicode MS"/>
              </a:rPr>
              <a:t>주</a:t>
            </a:r>
            <a:r>
              <a:rPr sz="2100" spc="-217" baseline="5952" dirty="0">
                <a:latin typeface="Arial Unicode MS"/>
                <a:cs typeface="Arial Unicode MS"/>
              </a:rPr>
              <a:t>(</a:t>
            </a:r>
            <a:r>
              <a:rPr sz="2100" spc="-165" baseline="5952" dirty="0">
                <a:latin typeface="Arial Unicode MS"/>
                <a:cs typeface="Arial Unicode MS"/>
              </a:rPr>
              <a:t>종합</a:t>
            </a:r>
            <a:r>
              <a:rPr sz="2100" spc="-60" baseline="5952" dirty="0">
                <a:latin typeface="Arial Unicode MS"/>
                <a:cs typeface="Arial Unicode MS"/>
              </a:rPr>
              <a:t>)</a:t>
            </a:r>
            <a:r>
              <a:rPr sz="2100" baseline="5952" dirty="0">
                <a:latin typeface="Arial Unicode MS"/>
                <a:cs typeface="Arial Unicode MS"/>
              </a:rPr>
              <a:t>	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86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08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52110" y="2412100"/>
            <a:ext cx="42100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24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8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79286" y="2448549"/>
            <a:ext cx="467359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14" dirty="0">
                <a:latin typeface="Arial Unicode MS"/>
                <a:cs typeface="Arial Unicode MS"/>
              </a:rPr>
              <a:t>85</a:t>
            </a:r>
            <a:r>
              <a:rPr sz="1400" spc="-180" dirty="0">
                <a:latin typeface="Arial Unicode MS"/>
                <a:cs typeface="Arial Unicode MS"/>
              </a:rPr>
              <a:t>,</a:t>
            </a:r>
            <a:r>
              <a:rPr sz="1400" spc="-114" dirty="0">
                <a:latin typeface="Arial Unicode MS"/>
                <a:cs typeface="Arial Unicode MS"/>
              </a:rPr>
              <a:t>16</a:t>
            </a:r>
            <a:r>
              <a:rPr sz="1400" spc="-10" dirty="0">
                <a:latin typeface="Arial Unicode MS"/>
                <a:cs typeface="Arial Unicode MS"/>
              </a:rPr>
              <a:t>8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27645" y="2412100"/>
            <a:ext cx="1462405" cy="3041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  <a:tabLst>
                <a:tab pos="1100455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24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4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2700" b="1" spc="-150" baseline="-4629" dirty="0">
                <a:latin typeface="Malgun Gothic"/>
                <a:cs typeface="Malgun Gothic"/>
              </a:rPr>
              <a:t>915</a:t>
            </a:r>
            <a:endParaRPr sz="2700" baseline="-4629">
              <a:latin typeface="Malgun Gothic"/>
              <a:cs typeface="Malgun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0236" y="2808516"/>
            <a:ext cx="1570355" cy="2381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237615" algn="l"/>
              </a:tabLst>
            </a:pPr>
            <a:r>
              <a:rPr sz="1400" b="1" spc="5" dirty="0">
                <a:latin typeface="Malgun Gothic"/>
                <a:cs typeface="Malgun Gothic"/>
              </a:rPr>
              <a:t>시	</a:t>
            </a:r>
            <a:r>
              <a:rPr sz="1400" spc="-95" dirty="0">
                <a:latin typeface="Arial Unicode MS"/>
                <a:cs typeface="Arial Unicode MS"/>
              </a:rPr>
              <a:t>논술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16402" y="2772067"/>
            <a:ext cx="1585595" cy="304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  <a:tabLst>
                <a:tab pos="923290" algn="l"/>
              </a:tabLst>
            </a:pPr>
            <a:r>
              <a:rPr sz="2100" spc="7" baseline="5952" dirty="0">
                <a:latin typeface="Arial Unicode MS"/>
                <a:cs typeface="Arial Unicode MS"/>
              </a:rPr>
              <a:t>주	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11</a:t>
            </a:r>
            <a:r>
              <a:rPr sz="1800" b="1" spc="-105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16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72507" y="2772067"/>
            <a:ext cx="300355" cy="304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r>
              <a:rPr sz="1800" b="1" spc="-105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79286" y="2808516"/>
            <a:ext cx="467995" cy="2381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400" spc="-110" dirty="0">
                <a:latin typeface="Arial Unicode MS"/>
                <a:cs typeface="Arial Unicode MS"/>
              </a:rPr>
              <a:t>12</a:t>
            </a:r>
            <a:r>
              <a:rPr sz="1400" spc="-180" dirty="0">
                <a:latin typeface="Arial Unicode MS"/>
                <a:cs typeface="Arial Unicode MS"/>
              </a:rPr>
              <a:t>,</a:t>
            </a:r>
            <a:r>
              <a:rPr sz="1400" spc="-110" dirty="0">
                <a:latin typeface="Arial Unicode MS"/>
                <a:cs typeface="Arial Unicode MS"/>
              </a:rPr>
              <a:t>14</a:t>
            </a:r>
            <a:r>
              <a:rPr sz="1400" spc="-5" dirty="0">
                <a:latin typeface="Arial Unicode MS"/>
                <a:cs typeface="Arial Unicode MS"/>
              </a:rPr>
              <a:t>6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12990" y="2808516"/>
            <a:ext cx="1377315" cy="2381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059180" algn="l"/>
              </a:tabLst>
            </a:pPr>
            <a:r>
              <a:rPr sz="1400" spc="-110" dirty="0">
                <a:latin typeface="Arial Unicode MS"/>
                <a:cs typeface="Arial Unicode MS"/>
              </a:rPr>
              <a:t>3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5" dirty="0">
                <a:latin typeface="Arial Unicode MS"/>
                <a:cs typeface="Arial Unicode MS"/>
              </a:rPr>
              <a:t>5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10" dirty="0">
                <a:latin typeface="Arial Unicode MS"/>
                <a:cs typeface="Arial Unicode MS"/>
              </a:rPr>
              <a:t>-</a:t>
            </a:r>
            <a:r>
              <a:rPr sz="1400" spc="-110" dirty="0">
                <a:latin typeface="Arial Unicode MS"/>
                <a:cs typeface="Arial Unicode MS"/>
              </a:rPr>
              <a:t>984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10791" y="3169401"/>
            <a:ext cx="582295" cy="5975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latin typeface="Arial Unicode MS"/>
                <a:cs typeface="Arial Unicode MS"/>
              </a:rPr>
              <a:t>실기</a:t>
            </a:r>
            <a:r>
              <a:rPr sz="1400" spc="65" dirty="0">
                <a:latin typeface="Arial Unicode MS"/>
                <a:cs typeface="Arial Unicode MS"/>
              </a:rPr>
              <a:t>/</a:t>
            </a:r>
            <a:r>
              <a:rPr sz="1400" dirty="0">
                <a:latin typeface="Arial Unicode MS"/>
                <a:cs typeface="Arial Unicode MS"/>
              </a:rPr>
              <a:t>실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r>
              <a:rPr sz="1400" spc="-80" dirty="0">
                <a:latin typeface="Arial Unicode MS"/>
                <a:cs typeface="Arial Unicode MS"/>
              </a:rPr>
              <a:t>기타(재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52162" y="3132952"/>
            <a:ext cx="1750060" cy="6648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60"/>
              </a:spcBef>
              <a:tabLst>
                <a:tab pos="1087120" algn="l"/>
              </a:tabLst>
            </a:pPr>
            <a:r>
              <a:rPr sz="2100" spc="-142" baseline="5952" dirty="0">
                <a:latin typeface="Arial Unicode MS"/>
                <a:cs typeface="Arial Unicode MS"/>
              </a:rPr>
              <a:t>적</a:t>
            </a:r>
            <a:r>
              <a:rPr sz="2100" spc="-165" baseline="5952" dirty="0">
                <a:latin typeface="Arial Unicode MS"/>
                <a:cs typeface="Arial Unicode MS"/>
              </a:rPr>
              <a:t>위</a:t>
            </a:r>
            <a:r>
              <a:rPr sz="2100" baseline="5952" dirty="0">
                <a:latin typeface="Arial Unicode MS"/>
                <a:cs typeface="Arial Unicode MS"/>
              </a:rPr>
              <a:t>주	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18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82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1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tabLst>
                <a:tab pos="1206500" algn="l"/>
              </a:tabLst>
            </a:pPr>
            <a:r>
              <a:rPr sz="2100" spc="-157" baseline="5952" dirty="0">
                <a:latin typeface="Arial Unicode MS"/>
                <a:cs typeface="Arial Unicode MS"/>
              </a:rPr>
              <a:t>외</a:t>
            </a:r>
            <a:r>
              <a:rPr sz="2100" spc="-142" baseline="5952" dirty="0">
                <a:latin typeface="Arial Unicode MS"/>
                <a:cs typeface="Arial Unicode MS"/>
              </a:rPr>
              <a:t>국</a:t>
            </a:r>
            <a:r>
              <a:rPr sz="2100" spc="-172" baseline="5952" dirty="0">
                <a:latin typeface="Arial Unicode MS"/>
                <a:cs typeface="Arial Unicode MS"/>
              </a:rPr>
              <a:t>민</a:t>
            </a:r>
            <a:r>
              <a:rPr sz="2100" spc="-60" baseline="5952" dirty="0">
                <a:latin typeface="Arial Unicode MS"/>
                <a:cs typeface="Arial Unicode MS"/>
              </a:rPr>
              <a:t>)</a:t>
            </a:r>
            <a:r>
              <a:rPr sz="2100" baseline="5952" dirty="0">
                <a:latin typeface="Arial Unicode MS"/>
                <a:cs typeface="Arial Unicode MS"/>
              </a:rPr>
              <a:t>	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38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72507" y="3132952"/>
            <a:ext cx="300355" cy="6648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5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1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79286" y="3169401"/>
            <a:ext cx="467359" cy="5975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14" dirty="0">
                <a:latin typeface="Arial Unicode MS"/>
                <a:cs typeface="Arial Unicode MS"/>
              </a:rPr>
              <a:t>19</a:t>
            </a:r>
            <a:r>
              <a:rPr sz="1400" spc="-180" dirty="0">
                <a:latin typeface="Arial Unicode MS"/>
                <a:cs typeface="Arial Unicode MS"/>
              </a:rPr>
              <a:t>,</a:t>
            </a:r>
            <a:r>
              <a:rPr sz="1400" spc="-114" dirty="0">
                <a:latin typeface="Arial Unicode MS"/>
                <a:cs typeface="Arial Unicode MS"/>
              </a:rPr>
              <a:t>37</a:t>
            </a:r>
            <a:r>
              <a:rPr sz="1400" spc="-10" dirty="0">
                <a:latin typeface="Arial Unicode MS"/>
                <a:cs typeface="Arial Unicode MS"/>
              </a:rPr>
              <a:t>7</a:t>
            </a:r>
            <a:endParaRPr sz="1400">
              <a:latin typeface="Arial Unicode MS"/>
              <a:cs typeface="Arial Unicode MS"/>
            </a:endParaRPr>
          </a:p>
          <a:p>
            <a:pPr marL="85090">
              <a:lnSpc>
                <a:spcPct val="100000"/>
              </a:lnSpc>
              <a:spcBef>
                <a:spcPts val="1160"/>
              </a:spcBef>
            </a:pPr>
            <a:r>
              <a:rPr sz="1400" spc="-110" dirty="0">
                <a:latin typeface="Arial Unicode MS"/>
                <a:cs typeface="Arial Unicode MS"/>
              </a:rPr>
              <a:t>4</a:t>
            </a:r>
            <a:r>
              <a:rPr sz="1400" spc="-180" dirty="0">
                <a:latin typeface="Arial Unicode MS"/>
                <a:cs typeface="Arial Unicode MS"/>
              </a:rPr>
              <a:t>,</a:t>
            </a:r>
            <a:r>
              <a:rPr sz="1400" spc="-110" dirty="0">
                <a:latin typeface="Arial Unicode MS"/>
                <a:cs typeface="Arial Unicode MS"/>
              </a:rPr>
              <a:t>74</a:t>
            </a:r>
            <a:r>
              <a:rPr sz="1400" spc="-5" dirty="0">
                <a:latin typeface="Arial Unicode MS"/>
                <a:cs typeface="Arial Unicode MS"/>
              </a:rPr>
              <a:t>0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12990" y="3169401"/>
            <a:ext cx="1377315" cy="5975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059180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5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6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5" dirty="0">
                <a:latin typeface="Arial Unicode MS"/>
                <a:cs typeface="Arial Unicode MS"/>
              </a:rPr>
              <a:t>-</a:t>
            </a:r>
            <a:r>
              <a:rPr sz="1400" spc="-114" dirty="0">
                <a:latin typeface="Arial Unicode MS"/>
                <a:cs typeface="Arial Unicode MS"/>
              </a:rPr>
              <a:t>556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160"/>
              </a:spcBef>
              <a:tabLst>
                <a:tab pos="1059180" algn="l"/>
              </a:tabLst>
            </a:pPr>
            <a:r>
              <a:rPr sz="1400" spc="-110" dirty="0">
                <a:latin typeface="Arial Unicode MS"/>
                <a:cs typeface="Arial Unicode MS"/>
              </a:rPr>
              <a:t>1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5" dirty="0">
                <a:latin typeface="Arial Unicode MS"/>
                <a:cs typeface="Arial Unicode MS"/>
              </a:rPr>
              <a:t>4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10" dirty="0">
                <a:latin typeface="Arial Unicode MS"/>
                <a:cs typeface="Arial Unicode MS"/>
              </a:rPr>
              <a:t>-</a:t>
            </a:r>
            <a:r>
              <a:rPr sz="1400" spc="-110" dirty="0">
                <a:latin typeface="Arial Unicode MS"/>
                <a:cs typeface="Arial Unicode MS"/>
              </a:rPr>
              <a:t>356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92580" y="3890253"/>
            <a:ext cx="33274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latin typeface="Arial Unicode MS"/>
                <a:cs typeface="Arial Unicode MS"/>
              </a:rPr>
              <a:t>소계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21075" y="3853804"/>
            <a:ext cx="781050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267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r>
              <a:rPr sz="1800" b="1" spc="-110" dirty="0">
                <a:solidFill>
                  <a:srgbClr val="FFFFFF"/>
                </a:solidFill>
                <a:latin typeface="Malgun Gothic"/>
                <a:cs typeface="Malgun Gothic"/>
              </a:rPr>
              <a:t>7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52110" y="3853804"/>
            <a:ext cx="42100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77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93942" y="3890253"/>
            <a:ext cx="55308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14" dirty="0">
                <a:latin typeface="Arial Unicode MS"/>
                <a:cs typeface="Arial Unicode MS"/>
              </a:rPr>
              <a:t>268</a:t>
            </a:r>
            <a:r>
              <a:rPr sz="1400" spc="-180" dirty="0">
                <a:latin typeface="Arial Unicode MS"/>
                <a:cs typeface="Arial Unicode MS"/>
              </a:rPr>
              <a:t>,</a:t>
            </a:r>
            <a:r>
              <a:rPr sz="1400" spc="-114" dirty="0">
                <a:latin typeface="Arial Unicode MS"/>
                <a:cs typeface="Arial Unicode MS"/>
              </a:rPr>
              <a:t>77</a:t>
            </a:r>
            <a:r>
              <a:rPr sz="1400" spc="-10" dirty="0">
                <a:latin typeface="Arial Unicode MS"/>
                <a:cs typeface="Arial Unicode MS"/>
              </a:rPr>
              <a:t>6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27645" y="3890253"/>
            <a:ext cx="147574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031875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77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3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5" dirty="0">
                <a:latin typeface="Arial Unicode MS"/>
                <a:cs typeface="Arial Unicode MS"/>
              </a:rPr>
              <a:t>-</a:t>
            </a:r>
            <a:r>
              <a:rPr sz="1400" spc="-114" dirty="0">
                <a:latin typeface="Arial Unicode MS"/>
                <a:cs typeface="Arial Unicode MS"/>
              </a:rPr>
              <a:t>1</a:t>
            </a:r>
            <a:r>
              <a:rPr sz="1400" spc="-180" dirty="0">
                <a:latin typeface="Arial Unicode MS"/>
                <a:cs typeface="Arial Unicode MS"/>
              </a:rPr>
              <a:t>,</a:t>
            </a:r>
            <a:r>
              <a:rPr sz="1400" spc="-114" dirty="0">
                <a:latin typeface="Arial Unicode MS"/>
                <a:cs typeface="Arial Unicode MS"/>
              </a:rPr>
              <a:t>40</a:t>
            </a:r>
            <a:r>
              <a:rPr sz="1400" spc="-10" dirty="0">
                <a:latin typeface="Arial Unicode MS"/>
                <a:cs typeface="Arial Unicode MS"/>
              </a:rPr>
              <a:t>2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1623" y="4971658"/>
            <a:ext cx="16637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spc="-100" dirty="0">
                <a:latin typeface="Malgun Gothic"/>
                <a:cs typeface="Malgun Gothic"/>
              </a:rPr>
              <a:t>정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18054" y="4250806"/>
            <a:ext cx="33274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latin typeface="Arial Unicode MS"/>
                <a:cs typeface="Arial Unicode MS"/>
              </a:rPr>
              <a:t>수능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716402" y="4214357"/>
            <a:ext cx="158559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  <a:tabLst>
                <a:tab pos="923290" algn="l"/>
              </a:tabLst>
            </a:pPr>
            <a:r>
              <a:rPr sz="2100" baseline="5952" dirty="0">
                <a:latin typeface="Arial Unicode MS"/>
                <a:cs typeface="Arial Unicode MS"/>
              </a:rPr>
              <a:t>주	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70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77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52110" y="4214357"/>
            <a:ext cx="42100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20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79286" y="4250806"/>
            <a:ext cx="467359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14" dirty="0">
                <a:latin typeface="Arial Unicode MS"/>
                <a:cs typeface="Arial Unicode MS"/>
              </a:rPr>
              <a:t>69</a:t>
            </a:r>
            <a:r>
              <a:rPr sz="1400" spc="-180" dirty="0">
                <a:latin typeface="Arial Unicode MS"/>
                <a:cs typeface="Arial Unicode MS"/>
              </a:rPr>
              <a:t>,</a:t>
            </a:r>
            <a:r>
              <a:rPr sz="1400" spc="-114" dirty="0">
                <a:latin typeface="Arial Unicode MS"/>
                <a:cs typeface="Arial Unicode MS"/>
              </a:rPr>
              <a:t>29</a:t>
            </a:r>
            <a:r>
              <a:rPr sz="1400" spc="-10" dirty="0">
                <a:latin typeface="Arial Unicode MS"/>
                <a:cs typeface="Arial Unicode MS"/>
              </a:rPr>
              <a:t>1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27645" y="4214357"/>
            <a:ext cx="147510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  <a:tabLst>
                <a:tab pos="932815" algn="l"/>
              </a:tabLst>
            </a:pPr>
            <a:r>
              <a:rPr sz="2100" spc="-172" baseline="5952" dirty="0">
                <a:latin typeface="Arial Unicode MS"/>
                <a:cs typeface="Arial Unicode MS"/>
              </a:rPr>
              <a:t>19</a:t>
            </a:r>
            <a:r>
              <a:rPr sz="2100" spc="-270" baseline="5952" dirty="0">
                <a:latin typeface="Arial Unicode MS"/>
                <a:cs typeface="Arial Unicode MS"/>
              </a:rPr>
              <a:t>.</a:t>
            </a:r>
            <a:r>
              <a:rPr sz="2100" spc="-15" baseline="5952" dirty="0">
                <a:latin typeface="Arial Unicode MS"/>
                <a:cs typeface="Arial Unicode MS"/>
              </a:rPr>
              <a:t>9</a:t>
            </a:r>
            <a:r>
              <a:rPr sz="2100" baseline="5952" dirty="0">
                <a:latin typeface="Arial Unicode MS"/>
                <a:cs typeface="Arial Unicode MS"/>
              </a:rPr>
              <a:t>	</a:t>
            </a:r>
            <a:r>
              <a:rPr sz="1800" b="1" spc="-95" dirty="0">
                <a:latin typeface="Malgun Gothic"/>
                <a:cs typeface="Malgun Gothic"/>
              </a:rPr>
              <a:t>1</a:t>
            </a:r>
            <a:r>
              <a:rPr sz="1800" b="1" spc="-100" dirty="0">
                <a:latin typeface="Malgun Gothic"/>
                <a:cs typeface="Malgun Gothic"/>
              </a:rPr>
              <a:t>,</a:t>
            </a:r>
            <a:r>
              <a:rPr sz="1800" b="1" spc="-95" dirty="0">
                <a:latin typeface="Malgun Gothic"/>
                <a:cs typeface="Malgun Gothic"/>
              </a:rPr>
              <a:t>48</a:t>
            </a:r>
            <a:r>
              <a:rPr sz="1800" b="1" dirty="0">
                <a:latin typeface="Malgun Gothic"/>
                <a:cs typeface="Malgun Gothic"/>
              </a:rPr>
              <a:t>0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9932" y="4611105"/>
            <a:ext cx="1613535" cy="59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latin typeface="Arial Unicode MS"/>
                <a:cs typeface="Arial Unicode MS"/>
              </a:rPr>
              <a:t>실기</a:t>
            </a:r>
            <a:r>
              <a:rPr sz="1400" spc="65" dirty="0">
                <a:latin typeface="Arial Unicode MS"/>
                <a:cs typeface="Arial Unicode MS"/>
              </a:rPr>
              <a:t>/</a:t>
            </a:r>
            <a:r>
              <a:rPr sz="1400" dirty="0">
                <a:latin typeface="Arial Unicode MS"/>
                <a:cs typeface="Arial Unicode MS"/>
              </a:rPr>
              <a:t>실</a:t>
            </a:r>
            <a:endParaRPr sz="1400">
              <a:latin typeface="Arial Unicode MS"/>
              <a:cs typeface="Arial Unicode MS"/>
            </a:endParaRPr>
          </a:p>
          <a:p>
            <a:pPr algn="r">
              <a:lnSpc>
                <a:spcPct val="100000"/>
              </a:lnSpc>
              <a:spcBef>
                <a:spcPts val="1160"/>
              </a:spcBef>
              <a:tabLst>
                <a:tab pos="1112520" algn="l"/>
              </a:tabLst>
            </a:pPr>
            <a:r>
              <a:rPr sz="1400" b="1" dirty="0">
                <a:latin typeface="Malgun Gothic"/>
                <a:cs typeface="Malgun Gothic"/>
              </a:rPr>
              <a:t>시	</a:t>
            </a:r>
            <a:r>
              <a:rPr sz="1400" spc="-100" dirty="0">
                <a:latin typeface="Arial Unicode MS"/>
                <a:cs typeface="Arial Unicode MS"/>
              </a:rPr>
              <a:t>학생부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81012" y="4574656"/>
            <a:ext cx="1719580" cy="6648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  <a:tabLst>
                <a:tab pos="1177290" algn="l"/>
              </a:tabLst>
            </a:pPr>
            <a:r>
              <a:rPr sz="2100" spc="-142" baseline="5952" dirty="0">
                <a:latin typeface="Arial Unicode MS"/>
                <a:cs typeface="Arial Unicode MS"/>
              </a:rPr>
              <a:t>적</a:t>
            </a:r>
            <a:r>
              <a:rPr sz="2100" spc="-165" baseline="5952" dirty="0">
                <a:latin typeface="Arial Unicode MS"/>
                <a:cs typeface="Arial Unicode MS"/>
              </a:rPr>
              <a:t>위</a:t>
            </a:r>
            <a:r>
              <a:rPr sz="2100" baseline="5952" dirty="0">
                <a:latin typeface="Arial Unicode MS"/>
                <a:cs typeface="Arial Unicode MS"/>
              </a:rPr>
              <a:t>주	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8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35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6</a:t>
            </a:r>
            <a:endParaRPr sz="1800">
              <a:latin typeface="Malgun Gothic"/>
              <a:cs typeface="Malgun Gothic"/>
            </a:endParaRPr>
          </a:p>
          <a:p>
            <a:pPr marL="10160">
              <a:lnSpc>
                <a:spcPct val="100000"/>
              </a:lnSpc>
              <a:spcBef>
                <a:spcPts val="535"/>
              </a:spcBef>
              <a:tabLst>
                <a:tab pos="1344930" algn="l"/>
              </a:tabLst>
            </a:pPr>
            <a:r>
              <a:rPr sz="1400" spc="-135" dirty="0">
                <a:latin typeface="Arial Unicode MS"/>
                <a:cs typeface="Arial Unicode MS"/>
              </a:rPr>
              <a:t>(</a:t>
            </a:r>
            <a:r>
              <a:rPr sz="1400" spc="-110" dirty="0">
                <a:latin typeface="Arial Unicode MS"/>
                <a:cs typeface="Arial Unicode MS"/>
              </a:rPr>
              <a:t>교</a:t>
            </a:r>
            <a:r>
              <a:rPr sz="1400" spc="-100" dirty="0">
                <a:latin typeface="Arial Unicode MS"/>
                <a:cs typeface="Arial Unicode MS"/>
              </a:rPr>
              <a:t>과</a:t>
            </a:r>
            <a:r>
              <a:rPr sz="1400" spc="-40" dirty="0">
                <a:latin typeface="Arial Unicode MS"/>
                <a:cs typeface="Arial Unicode MS"/>
              </a:rPr>
              <a:t>)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2700" b="1" spc="-142" baseline="-4629" dirty="0">
                <a:solidFill>
                  <a:srgbClr val="FFFFFF"/>
                </a:solidFill>
                <a:latin typeface="Malgun Gothic"/>
                <a:cs typeface="Malgun Gothic"/>
              </a:rPr>
              <a:t>270</a:t>
            </a:r>
            <a:endParaRPr sz="2700" baseline="-4629">
              <a:latin typeface="Malgun Gothic"/>
              <a:cs typeface="Malgun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072507" y="4574656"/>
            <a:ext cx="300355" cy="6648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1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064630" y="4611105"/>
            <a:ext cx="382270" cy="59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14" dirty="0">
                <a:latin typeface="Arial Unicode MS"/>
                <a:cs typeface="Arial Unicode MS"/>
              </a:rPr>
              <a:t>8</a:t>
            </a:r>
            <a:r>
              <a:rPr sz="1400" spc="-180" dirty="0">
                <a:latin typeface="Arial Unicode MS"/>
                <a:cs typeface="Arial Unicode MS"/>
              </a:rPr>
              <a:t>,</a:t>
            </a:r>
            <a:r>
              <a:rPr sz="1400" spc="-114" dirty="0">
                <a:latin typeface="Arial Unicode MS"/>
                <a:cs typeface="Arial Unicode MS"/>
              </a:rPr>
              <a:t>96</a:t>
            </a:r>
            <a:r>
              <a:rPr sz="1400" spc="-10" dirty="0">
                <a:latin typeface="Arial Unicode MS"/>
                <a:cs typeface="Arial Unicode MS"/>
              </a:rPr>
              <a:t>8</a:t>
            </a:r>
            <a:endParaRPr sz="1400">
              <a:latin typeface="Arial Unicode MS"/>
              <a:cs typeface="Arial Unicode MS"/>
            </a:endParaRPr>
          </a:p>
          <a:p>
            <a:pPr marL="112395">
              <a:lnSpc>
                <a:spcPct val="100000"/>
              </a:lnSpc>
              <a:spcBef>
                <a:spcPts val="1160"/>
              </a:spcBef>
            </a:pPr>
            <a:r>
              <a:rPr sz="1400" spc="-114" dirty="0">
                <a:latin typeface="Arial Unicode MS"/>
                <a:cs typeface="Arial Unicode MS"/>
              </a:rPr>
              <a:t>281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12990" y="4611105"/>
            <a:ext cx="1377315" cy="59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059180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2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6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5" dirty="0">
                <a:latin typeface="Arial Unicode MS"/>
                <a:cs typeface="Arial Unicode MS"/>
              </a:rPr>
              <a:t>-</a:t>
            </a:r>
            <a:r>
              <a:rPr sz="1400" spc="-114" dirty="0">
                <a:latin typeface="Arial Unicode MS"/>
                <a:cs typeface="Arial Unicode MS"/>
              </a:rPr>
              <a:t>612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160"/>
              </a:spcBef>
              <a:tabLst>
                <a:tab pos="1144905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0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1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5" dirty="0">
                <a:latin typeface="Arial Unicode MS"/>
                <a:cs typeface="Arial Unicode MS"/>
              </a:rPr>
              <a:t>-</a:t>
            </a:r>
            <a:r>
              <a:rPr sz="1400" spc="-114" dirty="0">
                <a:latin typeface="Arial Unicode MS"/>
                <a:cs typeface="Arial Unicode MS"/>
              </a:rPr>
              <a:t>11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28495" y="5331957"/>
            <a:ext cx="66484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latin typeface="Arial Unicode MS"/>
                <a:cs typeface="Arial Unicode MS"/>
              </a:rPr>
              <a:t>학생부위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592958" y="5295508"/>
            <a:ext cx="1696085" cy="3041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  <a:tabLst>
                <a:tab pos="1332865" algn="l"/>
              </a:tabLst>
            </a:pPr>
            <a:r>
              <a:rPr sz="1400" spc="-95" dirty="0">
                <a:latin typeface="Arial Unicode MS"/>
                <a:cs typeface="Arial Unicode MS"/>
              </a:rPr>
              <a:t>주</a:t>
            </a:r>
            <a:r>
              <a:rPr sz="1400" spc="-145" dirty="0">
                <a:latin typeface="Arial Unicode MS"/>
                <a:cs typeface="Arial Unicode MS"/>
              </a:rPr>
              <a:t>(</a:t>
            </a:r>
            <a:r>
              <a:rPr sz="1400" spc="-110" dirty="0">
                <a:latin typeface="Arial Unicode MS"/>
                <a:cs typeface="Arial Unicode MS"/>
              </a:rPr>
              <a:t>종합</a:t>
            </a:r>
            <a:r>
              <a:rPr sz="1400" spc="-40" dirty="0">
                <a:latin typeface="Arial Unicode MS"/>
                <a:cs typeface="Arial Unicode MS"/>
              </a:rPr>
              <a:t>)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2700" b="1" spc="-142" baseline="-4629" dirty="0">
                <a:solidFill>
                  <a:srgbClr val="FFFFFF"/>
                </a:solidFill>
                <a:latin typeface="Malgun Gothic"/>
                <a:cs typeface="Malgun Gothic"/>
              </a:rPr>
              <a:t>424</a:t>
            </a:r>
            <a:endParaRPr sz="2700" baseline="-4629">
              <a:latin typeface="Malgun Gothic"/>
              <a:cs typeface="Malgun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072507" y="5295508"/>
            <a:ext cx="30035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177407" y="5331957"/>
            <a:ext cx="255904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14" dirty="0">
                <a:latin typeface="Arial Unicode MS"/>
                <a:cs typeface="Arial Unicode MS"/>
              </a:rPr>
              <a:t>436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12990" y="5331957"/>
            <a:ext cx="137731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144905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0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1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5" dirty="0">
                <a:latin typeface="Arial Unicode MS"/>
                <a:cs typeface="Arial Unicode MS"/>
              </a:rPr>
              <a:t>-</a:t>
            </a:r>
            <a:r>
              <a:rPr sz="1400" spc="-114" dirty="0">
                <a:latin typeface="Arial Unicode MS"/>
                <a:cs typeface="Arial Unicode MS"/>
              </a:rPr>
              <a:t>12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10791" y="5692535"/>
            <a:ext cx="55372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latin typeface="Arial Unicode MS"/>
                <a:cs typeface="Arial Unicode MS"/>
              </a:rPr>
              <a:t>기타</a:t>
            </a:r>
            <a:r>
              <a:rPr sz="1400" spc="-135" dirty="0">
                <a:latin typeface="Arial Unicode MS"/>
                <a:cs typeface="Arial Unicode MS"/>
              </a:rPr>
              <a:t>(</a:t>
            </a:r>
            <a:r>
              <a:rPr sz="1400" dirty="0">
                <a:latin typeface="Arial Unicode MS"/>
                <a:cs typeface="Arial Unicode MS"/>
              </a:rPr>
              <a:t>재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52056" y="5656086"/>
            <a:ext cx="1737360" cy="3041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  <a:tabLst>
                <a:tab pos="1374140" algn="l"/>
              </a:tabLst>
            </a:pPr>
            <a:r>
              <a:rPr sz="1400" spc="-110" dirty="0">
                <a:latin typeface="Arial Unicode MS"/>
                <a:cs typeface="Arial Unicode MS"/>
              </a:rPr>
              <a:t>외</a:t>
            </a:r>
            <a:r>
              <a:rPr sz="1400" spc="-95" dirty="0">
                <a:latin typeface="Arial Unicode MS"/>
                <a:cs typeface="Arial Unicode MS"/>
              </a:rPr>
              <a:t>국</a:t>
            </a:r>
            <a:r>
              <a:rPr sz="1400" spc="-114" dirty="0">
                <a:latin typeface="Arial Unicode MS"/>
                <a:cs typeface="Arial Unicode MS"/>
              </a:rPr>
              <a:t>민</a:t>
            </a:r>
            <a:r>
              <a:rPr sz="1400" spc="-40" dirty="0">
                <a:latin typeface="Arial Unicode MS"/>
                <a:cs typeface="Arial Unicode MS"/>
              </a:rPr>
              <a:t>)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2700" b="1" spc="-142" baseline="-4629" dirty="0">
                <a:solidFill>
                  <a:srgbClr val="FFFFFF"/>
                </a:solidFill>
                <a:latin typeface="Malgun Gothic"/>
                <a:cs typeface="Malgun Gothic"/>
              </a:rPr>
              <a:t>252</a:t>
            </a:r>
            <a:endParaRPr sz="2700" baseline="-4629">
              <a:latin typeface="Malgun Gothic"/>
              <a:cs typeface="Malgun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072507" y="5656086"/>
            <a:ext cx="30035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77407" y="5692535"/>
            <a:ext cx="255904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14" dirty="0">
                <a:latin typeface="Arial Unicode MS"/>
                <a:cs typeface="Arial Unicode MS"/>
              </a:rPr>
              <a:t>114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412990" y="5692535"/>
            <a:ext cx="137668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120140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0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0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-114" dirty="0">
                <a:latin typeface="Arial Unicode MS"/>
                <a:cs typeface="Arial Unicode MS"/>
              </a:rPr>
              <a:t>138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92580" y="6052809"/>
            <a:ext cx="332740" cy="59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spc="-100" dirty="0">
                <a:latin typeface="Arial Unicode MS"/>
                <a:cs typeface="Arial Unicode MS"/>
              </a:rPr>
              <a:t>소계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r>
              <a:rPr sz="1400" b="1" spc="-100" dirty="0">
                <a:latin typeface="Malgun Gothic"/>
                <a:cs typeface="Malgun Gothic"/>
              </a:rPr>
              <a:t>합계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521075" y="6016360"/>
            <a:ext cx="781050" cy="6648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80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07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1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347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r>
              <a:rPr sz="1800" b="1" spc="-110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7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31715" y="6016360"/>
            <a:ext cx="541655" cy="6648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60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23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endParaRPr sz="1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r>
              <a:rPr sz="1800" b="1" spc="-95" dirty="0">
                <a:solidFill>
                  <a:srgbClr val="FFFFFF"/>
                </a:solidFill>
                <a:latin typeface="Malgun Gothic"/>
                <a:cs typeface="Malgun Gothic"/>
              </a:rPr>
              <a:t>100</a:t>
            </a:r>
            <a:r>
              <a:rPr sz="1800" b="1" spc="-100" dirty="0">
                <a:solidFill>
                  <a:srgbClr val="FFFFFF"/>
                </a:solidFill>
                <a:latin typeface="Malgun Gothic"/>
                <a:cs typeface="Malgun Gothic"/>
              </a:rPr>
              <a:t>.</a:t>
            </a:r>
            <a:r>
              <a:rPr sz="1800" b="1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893942" y="6052809"/>
            <a:ext cx="1447165" cy="59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25"/>
              </a:spcBef>
            </a:pPr>
            <a:r>
              <a:rPr sz="1400" spc="-105" dirty="0">
                <a:latin typeface="Arial Unicode MS"/>
                <a:cs typeface="Arial Unicode MS"/>
              </a:rPr>
              <a:t>79,090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160"/>
              </a:spcBef>
              <a:tabLst>
                <a:tab pos="1348105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347</a:t>
            </a:r>
            <a:r>
              <a:rPr sz="1400" spc="-180" dirty="0">
                <a:latin typeface="Arial Unicode MS"/>
                <a:cs typeface="Arial Unicode MS"/>
              </a:rPr>
              <a:t>,</a:t>
            </a:r>
            <a:r>
              <a:rPr sz="1400" spc="-114" dirty="0">
                <a:latin typeface="Arial Unicode MS"/>
                <a:cs typeface="Arial Unicode MS"/>
              </a:rPr>
              <a:t>86</a:t>
            </a:r>
            <a:r>
              <a:rPr sz="1400" spc="-10" dirty="0">
                <a:latin typeface="Arial Unicode MS"/>
                <a:cs typeface="Arial Unicode MS"/>
              </a:rPr>
              <a:t>6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-10" dirty="0">
                <a:latin typeface="Arial Unicode MS"/>
                <a:cs typeface="Arial Unicode MS"/>
              </a:rPr>
              <a:t>1</a:t>
            </a:r>
            <a:endParaRPr sz="1400">
              <a:latin typeface="Arial Unicode MS"/>
              <a:cs typeface="Arial Unicode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327645" y="6052809"/>
            <a:ext cx="1462405" cy="59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205865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22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7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-114" dirty="0">
                <a:latin typeface="Arial Unicode MS"/>
                <a:cs typeface="Arial Unicode MS"/>
              </a:rPr>
              <a:t>963</a:t>
            </a:r>
            <a:endParaRPr sz="1400">
              <a:latin typeface="Arial Unicode MS"/>
              <a:cs typeface="Arial Unicode MS"/>
            </a:endParaRPr>
          </a:p>
          <a:p>
            <a:pPr>
              <a:lnSpc>
                <a:spcPct val="100000"/>
              </a:lnSpc>
              <a:spcBef>
                <a:spcPts val="1160"/>
              </a:spcBef>
              <a:tabLst>
                <a:tab pos="1144905" algn="l"/>
              </a:tabLst>
            </a:pPr>
            <a:r>
              <a:rPr sz="1400" spc="-114" dirty="0">
                <a:latin typeface="Arial Unicode MS"/>
                <a:cs typeface="Arial Unicode MS"/>
              </a:rPr>
              <a:t>00</a:t>
            </a:r>
            <a:r>
              <a:rPr sz="1400" spc="-180" dirty="0">
                <a:latin typeface="Arial Unicode MS"/>
                <a:cs typeface="Arial Unicode MS"/>
              </a:rPr>
              <a:t>.</a:t>
            </a:r>
            <a:r>
              <a:rPr sz="1400" spc="-10" dirty="0">
                <a:latin typeface="Arial Unicode MS"/>
                <a:cs typeface="Arial Unicode MS"/>
              </a:rPr>
              <a:t>0</a:t>
            </a:r>
            <a:r>
              <a:rPr sz="1400" dirty="0">
                <a:latin typeface="Arial Unicode MS"/>
                <a:cs typeface="Arial Unicode MS"/>
              </a:rPr>
              <a:t>	</a:t>
            </a:r>
            <a:r>
              <a:rPr sz="1400" spc="5" dirty="0">
                <a:latin typeface="Arial Unicode MS"/>
                <a:cs typeface="Arial Unicode MS"/>
              </a:rPr>
              <a:t>-</a:t>
            </a:r>
            <a:r>
              <a:rPr sz="1400" spc="-114" dirty="0">
                <a:latin typeface="Arial Unicode MS"/>
                <a:cs typeface="Arial Unicode MS"/>
              </a:rPr>
              <a:t>419</a:t>
            </a:r>
            <a:endParaRPr sz="1400">
              <a:latin typeface="Arial Unicode MS"/>
              <a:cs typeface="Arial Unicode MS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607182" y="1787283"/>
            <a:ext cx="4716780" cy="2367280"/>
            <a:chOff x="2607182" y="1787283"/>
            <a:chExt cx="4716780" cy="2367280"/>
          </a:xfrm>
        </p:grpSpPr>
        <p:sp>
          <p:nvSpPr>
            <p:cNvPr id="74" name="object 74"/>
            <p:cNvSpPr/>
            <p:nvPr/>
          </p:nvSpPr>
          <p:spPr>
            <a:xfrm>
              <a:off x="2607182" y="1787283"/>
              <a:ext cx="1659255" cy="473709"/>
            </a:xfrm>
            <a:custGeom>
              <a:avLst/>
              <a:gdLst/>
              <a:ahLst/>
              <a:cxnLst/>
              <a:rect l="l" t="t" r="r" b="b"/>
              <a:pathLst>
                <a:path w="1659254" h="473710">
                  <a:moveTo>
                    <a:pt x="1659000" y="0"/>
                  </a:moveTo>
                  <a:lnTo>
                    <a:pt x="0" y="0"/>
                  </a:lnTo>
                  <a:lnTo>
                    <a:pt x="0" y="473443"/>
                  </a:lnTo>
                  <a:lnTo>
                    <a:pt x="1659000" y="473443"/>
                  </a:lnTo>
                  <a:lnTo>
                    <a:pt x="165900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07183" y="2260612"/>
              <a:ext cx="3063875" cy="1894205"/>
            </a:xfrm>
            <a:custGeom>
              <a:avLst/>
              <a:gdLst/>
              <a:ahLst/>
              <a:cxnLst/>
              <a:rect l="l" t="t" r="r" b="b"/>
              <a:pathLst>
                <a:path w="3063875" h="1894204">
                  <a:moveTo>
                    <a:pt x="1658988" y="1420368"/>
                  </a:moveTo>
                  <a:lnTo>
                    <a:pt x="0" y="1420368"/>
                  </a:lnTo>
                  <a:lnTo>
                    <a:pt x="0" y="1893811"/>
                  </a:lnTo>
                  <a:lnTo>
                    <a:pt x="1658988" y="1893811"/>
                  </a:lnTo>
                  <a:lnTo>
                    <a:pt x="1658988" y="1420368"/>
                  </a:lnTo>
                  <a:close/>
                </a:path>
                <a:path w="3063875" h="1894204">
                  <a:moveTo>
                    <a:pt x="1658988" y="946912"/>
                  </a:moveTo>
                  <a:lnTo>
                    <a:pt x="0" y="946912"/>
                  </a:lnTo>
                  <a:lnTo>
                    <a:pt x="0" y="1420355"/>
                  </a:lnTo>
                  <a:lnTo>
                    <a:pt x="1658988" y="1420355"/>
                  </a:lnTo>
                  <a:lnTo>
                    <a:pt x="1658988" y="946912"/>
                  </a:lnTo>
                  <a:close/>
                </a:path>
                <a:path w="3063875" h="1894204">
                  <a:moveTo>
                    <a:pt x="1658988" y="473456"/>
                  </a:moveTo>
                  <a:lnTo>
                    <a:pt x="0" y="473456"/>
                  </a:lnTo>
                  <a:lnTo>
                    <a:pt x="0" y="946899"/>
                  </a:lnTo>
                  <a:lnTo>
                    <a:pt x="1658988" y="946899"/>
                  </a:lnTo>
                  <a:lnTo>
                    <a:pt x="1658988" y="473456"/>
                  </a:lnTo>
                  <a:close/>
                </a:path>
                <a:path w="3063875" h="1894204">
                  <a:moveTo>
                    <a:pt x="1658988" y="0"/>
                  </a:moveTo>
                  <a:lnTo>
                    <a:pt x="0" y="0"/>
                  </a:lnTo>
                  <a:lnTo>
                    <a:pt x="0" y="473443"/>
                  </a:lnTo>
                  <a:lnTo>
                    <a:pt x="1658988" y="473443"/>
                  </a:lnTo>
                  <a:lnTo>
                    <a:pt x="1658988" y="0"/>
                  </a:lnTo>
                  <a:close/>
                </a:path>
                <a:path w="3063875" h="1894204">
                  <a:moveTo>
                    <a:pt x="3063621" y="1420368"/>
                  </a:moveTo>
                  <a:lnTo>
                    <a:pt x="1659001" y="1420368"/>
                  </a:lnTo>
                  <a:lnTo>
                    <a:pt x="1659001" y="1893811"/>
                  </a:lnTo>
                  <a:lnTo>
                    <a:pt x="3063621" y="1893811"/>
                  </a:lnTo>
                  <a:lnTo>
                    <a:pt x="3063621" y="1420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70803" y="3680980"/>
              <a:ext cx="1652905" cy="473709"/>
            </a:xfrm>
            <a:custGeom>
              <a:avLst/>
              <a:gdLst/>
              <a:ahLst/>
              <a:cxnLst/>
              <a:rect l="l" t="t" r="r" b="b"/>
              <a:pathLst>
                <a:path w="1652904" h="473710">
                  <a:moveTo>
                    <a:pt x="1652904" y="0"/>
                  </a:moveTo>
                  <a:lnTo>
                    <a:pt x="0" y="0"/>
                  </a:lnTo>
                  <a:lnTo>
                    <a:pt x="0" y="473443"/>
                  </a:lnTo>
                  <a:lnTo>
                    <a:pt x="1652904" y="473443"/>
                  </a:lnTo>
                  <a:lnTo>
                    <a:pt x="1652904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/>
          <p:nvPr/>
        </p:nvSpPr>
        <p:spPr>
          <a:xfrm>
            <a:off x="2607183" y="4627892"/>
            <a:ext cx="1659255" cy="947419"/>
          </a:xfrm>
          <a:custGeom>
            <a:avLst/>
            <a:gdLst/>
            <a:ahLst/>
            <a:cxnLst/>
            <a:rect l="l" t="t" r="r" b="b"/>
            <a:pathLst>
              <a:path w="1659254" h="947420">
                <a:moveTo>
                  <a:pt x="1658988" y="473456"/>
                </a:moveTo>
                <a:lnTo>
                  <a:pt x="0" y="473456"/>
                </a:lnTo>
                <a:lnTo>
                  <a:pt x="0" y="946899"/>
                </a:lnTo>
                <a:lnTo>
                  <a:pt x="1658988" y="946899"/>
                </a:lnTo>
                <a:lnTo>
                  <a:pt x="1658988" y="473456"/>
                </a:lnTo>
                <a:close/>
              </a:path>
              <a:path w="1659254" h="947420">
                <a:moveTo>
                  <a:pt x="1658988" y="0"/>
                </a:moveTo>
                <a:lnTo>
                  <a:pt x="0" y="0"/>
                </a:lnTo>
                <a:lnTo>
                  <a:pt x="0" y="473443"/>
                </a:lnTo>
                <a:lnTo>
                  <a:pt x="1658988" y="473443"/>
                </a:lnTo>
                <a:lnTo>
                  <a:pt x="1658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169798" y="903605"/>
          <a:ext cx="8818877" cy="5809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1672589"/>
                <a:gridCol w="1640205"/>
                <a:gridCol w="1386204"/>
                <a:gridCol w="1652270"/>
                <a:gridCol w="1591309"/>
              </a:tblGrid>
              <a:tr h="402291">
                <a:tc gridSpan="6"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b="1" spc="-75" dirty="0">
                          <a:latin typeface="Malgun Gothic"/>
                          <a:cs typeface="Malgun Gothic"/>
                        </a:rPr>
                        <a:t>(단위:</a:t>
                      </a:r>
                      <a:r>
                        <a:rPr sz="1400" b="1" spc="-28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명,</a:t>
                      </a:r>
                      <a:r>
                        <a:rPr sz="1400" b="1" spc="-254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00" b="1" spc="-50" dirty="0">
                          <a:latin typeface="Malgun Gothic"/>
                          <a:cs typeface="Malgun Gothic"/>
                        </a:rPr>
                        <a:t>%)</a:t>
                      </a:r>
                      <a:endParaRPr sz="1400">
                        <a:latin typeface="Malgun Gothic"/>
                        <a:cs typeface="Malgun Gothic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7502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구분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2735"/>
                        </a:spcBef>
                        <a:tabLst>
                          <a:tab pos="1497330" algn="l"/>
                        </a:tabLst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전형유형	</a:t>
                      </a:r>
                      <a:r>
                        <a:rPr sz="2100" b="1" spc="-150" baseline="45634" dirty="0">
                          <a:latin typeface="Malgun Gothic"/>
                          <a:cs typeface="Malgun Gothic"/>
                        </a:rPr>
                        <a:t>유</a:t>
                      </a:r>
                      <a:endParaRPr sz="2100" baseline="45634">
                        <a:latin typeface="Malgun Gothic"/>
                        <a:cs typeface="Malgun Gothic"/>
                      </a:endParaRPr>
                    </a:p>
                  </a:txBody>
                  <a:tcPr marL="0" marR="0" marT="347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231">
                      <a:solidFill>
                        <a:srgbClr val="FF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인원(명)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0489" marB="0"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734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7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473328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수시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4470" marR="7620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학생부교과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148,506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220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42.9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99695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146,924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1,582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34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5"/>
                        </a:spcBef>
                        <a:tabLst>
                          <a:tab pos="1292225" algn="l"/>
                        </a:tabLst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학생부종합	</a:t>
                      </a:r>
                      <a:r>
                        <a:rPr sz="2100" spc="-150" baseline="21825" dirty="0">
                          <a:latin typeface="Arial Unicode MS"/>
                          <a:cs typeface="Arial Unicode MS"/>
                        </a:rPr>
                        <a:t>위</a:t>
                      </a:r>
                      <a:endParaRPr sz="2100" baseline="21825">
                        <a:latin typeface="Arial Unicode MS"/>
                        <a:cs typeface="Arial Unicode MS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79,503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22.9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86,083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-</a:t>
                      </a:r>
                      <a:r>
                        <a:rPr sz="1800" b="1" spc="-9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6,580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34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논술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11,069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3.2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11,162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-</a:t>
                      </a:r>
                      <a:r>
                        <a:rPr sz="1800" b="1" spc="-9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93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34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762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실기,기타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23,300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6.7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29,983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-</a:t>
                      </a:r>
                      <a:r>
                        <a:rPr sz="1800" b="1" spc="-9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6,683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34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5"/>
                        </a:spcBef>
                        <a:tabLst>
                          <a:tab pos="949325" algn="l"/>
                        </a:tabLst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소계	</a:t>
                      </a:r>
                      <a:r>
                        <a:rPr sz="2100" spc="-150" baseline="15873" dirty="0">
                          <a:latin typeface="Arial Unicode MS"/>
                          <a:cs typeface="Arial Unicode MS"/>
                        </a:rPr>
                        <a:t>위</a:t>
                      </a:r>
                      <a:endParaRPr sz="2100" baseline="15873">
                        <a:latin typeface="Arial Unicode MS"/>
                        <a:cs typeface="Arial Unicode MS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262,378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76707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75.7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267,374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-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4,996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345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정시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수능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75</a:t>
                      </a:r>
                      <a:r>
                        <a:rPr sz="1800" b="1" spc="-10" dirty="0">
                          <a:latin typeface="Malgun Gothic"/>
                          <a:cs typeface="Malgun Gothic"/>
                        </a:rPr>
                        <a:t>,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978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76707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21</a:t>
                      </a:r>
                      <a:r>
                        <a:rPr sz="1800" b="1" spc="-10" dirty="0">
                          <a:latin typeface="Malgun Gothic"/>
                          <a:cs typeface="Malgun Gothic"/>
                        </a:rPr>
                        <a:t>.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9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70</a:t>
                      </a:r>
                      <a:r>
                        <a:rPr sz="1800" b="1" spc="-10" dirty="0">
                          <a:latin typeface="Malgun Gothic"/>
                          <a:cs typeface="Malgun Gothic"/>
                        </a:rPr>
                        <a:t>,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771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5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,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0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7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34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7620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spc="-5" dirty="0">
                          <a:latin typeface="Malgun Gothic"/>
                          <a:cs typeface="Malgun Gothic"/>
                        </a:rPr>
                        <a:t>실기,기타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8,197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2.4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9,302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-</a:t>
                      </a:r>
                      <a:r>
                        <a:rPr sz="1800" b="1" spc="-9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1,105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733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소계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84,175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76707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24.3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E69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80,073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FFE699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4,102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98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0813">
                <a:tc gridSpan="2">
                  <a:txBody>
                    <a:bodyPr/>
                    <a:lstStyle/>
                    <a:p>
                      <a:pPr marR="110489"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합계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82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8231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346,553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8279" marB="0">
                    <a:lnL w="78231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FF0000"/>
                      </a:solidFill>
                      <a:prstDash val="solid"/>
                    </a:lnR>
                    <a:lnT w="6350">
                      <a:solidFill>
                        <a:srgbClr val="76707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570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100.0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99390" marB="0">
                    <a:lnL w="6350">
                      <a:solidFill>
                        <a:srgbClr val="FF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E699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347,447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82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FFE699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-</a:t>
                      </a:r>
                      <a:r>
                        <a:rPr sz="1800" b="1" spc="-90" dirty="0">
                          <a:solidFill>
                            <a:srgbClr val="FF0000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894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827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219" y="1196658"/>
            <a:ext cx="8916489" cy="5634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3096" y="330834"/>
            <a:ext cx="622046" cy="338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7001" y="330834"/>
            <a:ext cx="953135" cy="338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58184" y="335534"/>
            <a:ext cx="1276603" cy="3274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579673" y="379475"/>
            <a:ext cx="1742439" cy="317500"/>
            <a:chOff x="4579673" y="379475"/>
            <a:chExt cx="1742439" cy="317500"/>
          </a:xfrm>
        </p:grpSpPr>
        <p:sp>
          <p:nvSpPr>
            <p:cNvPr id="7" name="object 7"/>
            <p:cNvSpPr/>
            <p:nvPr/>
          </p:nvSpPr>
          <p:spPr>
            <a:xfrm>
              <a:off x="4579673" y="379475"/>
              <a:ext cx="803688" cy="3172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01055" y="522979"/>
              <a:ext cx="97269" cy="346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9674" y="379475"/>
              <a:ext cx="802259" cy="3172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5416" y="1435585"/>
            <a:ext cx="3417669" cy="276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670" y="4111202"/>
            <a:ext cx="43116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670" y="3788114"/>
            <a:ext cx="43116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240" y="3464772"/>
            <a:ext cx="51625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240" y="3141684"/>
            <a:ext cx="51625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240" y="2818342"/>
            <a:ext cx="51625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0240" y="2494597"/>
            <a:ext cx="51625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5.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240" y="2171785"/>
            <a:ext cx="51625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0240" y="1848443"/>
            <a:ext cx="51625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0240" y="1525355"/>
            <a:ext cx="51625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4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1200" spc="-5" dirty="0">
                <a:solidFill>
                  <a:srgbClr val="585858"/>
                </a:solidFill>
                <a:latin typeface="Arial"/>
                <a:cs typeface="Arial"/>
              </a:rPr>
              <a:t>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395" y="4352163"/>
            <a:ext cx="1243965" cy="577215"/>
          </a:xfrm>
          <a:custGeom>
            <a:avLst/>
            <a:gdLst/>
            <a:ahLst/>
            <a:cxnLst/>
            <a:rect l="l" t="t" r="r" b="b"/>
            <a:pathLst>
              <a:path w="1243964" h="577214">
                <a:moveTo>
                  <a:pt x="72771" y="471551"/>
                </a:moveTo>
                <a:lnTo>
                  <a:pt x="62191" y="461391"/>
                </a:lnTo>
                <a:lnTo>
                  <a:pt x="37719" y="485533"/>
                </a:lnTo>
                <a:lnTo>
                  <a:pt x="27355" y="475361"/>
                </a:lnTo>
                <a:lnTo>
                  <a:pt x="14097" y="488061"/>
                </a:lnTo>
                <a:lnTo>
                  <a:pt x="24460" y="499491"/>
                </a:lnTo>
                <a:lnTo>
                  <a:pt x="0" y="523633"/>
                </a:lnTo>
                <a:lnTo>
                  <a:pt x="10566" y="533781"/>
                </a:lnTo>
                <a:lnTo>
                  <a:pt x="58801" y="485533"/>
                </a:lnTo>
                <a:lnTo>
                  <a:pt x="72771" y="471551"/>
                </a:lnTo>
                <a:close/>
              </a:path>
              <a:path w="1243964" h="577214">
                <a:moveTo>
                  <a:pt x="97929" y="510933"/>
                </a:moveTo>
                <a:lnTo>
                  <a:pt x="97243" y="508381"/>
                </a:lnTo>
                <a:lnTo>
                  <a:pt x="95897" y="503301"/>
                </a:lnTo>
                <a:lnTo>
                  <a:pt x="90398" y="498233"/>
                </a:lnTo>
                <a:lnTo>
                  <a:pt x="84988" y="493141"/>
                </a:lnTo>
                <a:lnTo>
                  <a:pt x="79844" y="491223"/>
                </a:lnTo>
                <a:lnTo>
                  <a:pt x="79844" y="516001"/>
                </a:lnTo>
                <a:lnTo>
                  <a:pt x="79806" y="521081"/>
                </a:lnTo>
                <a:lnTo>
                  <a:pt x="77114" y="526161"/>
                </a:lnTo>
                <a:lnTo>
                  <a:pt x="71767" y="532511"/>
                </a:lnTo>
                <a:lnTo>
                  <a:pt x="65468" y="537591"/>
                </a:lnTo>
                <a:lnTo>
                  <a:pt x="59842" y="540131"/>
                </a:lnTo>
                <a:lnTo>
                  <a:pt x="54889" y="540131"/>
                </a:lnTo>
                <a:lnTo>
                  <a:pt x="50609" y="537591"/>
                </a:lnTo>
                <a:lnTo>
                  <a:pt x="48298" y="535051"/>
                </a:lnTo>
                <a:lnTo>
                  <a:pt x="47523" y="532511"/>
                </a:lnTo>
                <a:lnTo>
                  <a:pt x="49072" y="524891"/>
                </a:lnTo>
                <a:lnTo>
                  <a:pt x="51689" y="521081"/>
                </a:lnTo>
                <a:lnTo>
                  <a:pt x="56134" y="517283"/>
                </a:lnTo>
                <a:lnTo>
                  <a:pt x="62458" y="510933"/>
                </a:lnTo>
                <a:lnTo>
                  <a:pt x="68097" y="508381"/>
                </a:lnTo>
                <a:lnTo>
                  <a:pt x="73012" y="508381"/>
                </a:lnTo>
                <a:lnTo>
                  <a:pt x="77241" y="510933"/>
                </a:lnTo>
                <a:lnTo>
                  <a:pt x="79844" y="516001"/>
                </a:lnTo>
                <a:lnTo>
                  <a:pt x="79844" y="491223"/>
                </a:lnTo>
                <a:lnTo>
                  <a:pt x="40093" y="512191"/>
                </a:lnTo>
                <a:lnTo>
                  <a:pt x="29984" y="538861"/>
                </a:lnTo>
                <a:lnTo>
                  <a:pt x="32004" y="545211"/>
                </a:lnTo>
                <a:lnTo>
                  <a:pt x="37401" y="551561"/>
                </a:lnTo>
                <a:lnTo>
                  <a:pt x="42849" y="556641"/>
                </a:lnTo>
                <a:lnTo>
                  <a:pt x="49631" y="557911"/>
                </a:lnTo>
                <a:lnTo>
                  <a:pt x="57772" y="557911"/>
                </a:lnTo>
                <a:lnTo>
                  <a:pt x="69964" y="552831"/>
                </a:lnTo>
                <a:lnTo>
                  <a:pt x="76047" y="549033"/>
                </a:lnTo>
                <a:lnTo>
                  <a:pt x="82130" y="542683"/>
                </a:lnTo>
                <a:lnTo>
                  <a:pt x="84302" y="540131"/>
                </a:lnTo>
                <a:lnTo>
                  <a:pt x="87579" y="536333"/>
                </a:lnTo>
                <a:lnTo>
                  <a:pt x="91795" y="531241"/>
                </a:lnTo>
                <a:lnTo>
                  <a:pt x="94754" y="524891"/>
                </a:lnTo>
                <a:lnTo>
                  <a:pt x="96469" y="518541"/>
                </a:lnTo>
                <a:lnTo>
                  <a:pt x="97929" y="510933"/>
                </a:lnTo>
                <a:close/>
              </a:path>
              <a:path w="1243964" h="577214">
                <a:moveTo>
                  <a:pt x="133324" y="494411"/>
                </a:moveTo>
                <a:lnTo>
                  <a:pt x="112445" y="474091"/>
                </a:lnTo>
                <a:lnTo>
                  <a:pt x="123075" y="462661"/>
                </a:lnTo>
                <a:lnTo>
                  <a:pt x="127800" y="457581"/>
                </a:lnTo>
                <a:lnTo>
                  <a:pt x="116700" y="447433"/>
                </a:lnTo>
                <a:lnTo>
                  <a:pt x="101333" y="462661"/>
                </a:lnTo>
                <a:lnTo>
                  <a:pt x="72237" y="433451"/>
                </a:lnTo>
                <a:lnTo>
                  <a:pt x="58978" y="446151"/>
                </a:lnTo>
                <a:lnTo>
                  <a:pt x="120065" y="507111"/>
                </a:lnTo>
                <a:lnTo>
                  <a:pt x="133324" y="494411"/>
                </a:lnTo>
                <a:close/>
              </a:path>
              <a:path w="1243964" h="577214">
                <a:moveTo>
                  <a:pt x="173736" y="535051"/>
                </a:moveTo>
                <a:lnTo>
                  <a:pt x="161277" y="522351"/>
                </a:lnTo>
                <a:lnTo>
                  <a:pt x="137642" y="498233"/>
                </a:lnTo>
                <a:lnTo>
                  <a:pt x="69926" y="566801"/>
                </a:lnTo>
                <a:lnTo>
                  <a:pt x="81026" y="576961"/>
                </a:lnTo>
                <a:lnTo>
                  <a:pt x="135597" y="522351"/>
                </a:lnTo>
                <a:lnTo>
                  <a:pt x="160591" y="547751"/>
                </a:lnTo>
                <a:lnTo>
                  <a:pt x="173736" y="535051"/>
                </a:lnTo>
                <a:close/>
              </a:path>
              <a:path w="1243964" h="577214">
                <a:moveTo>
                  <a:pt x="198628" y="418211"/>
                </a:moveTo>
                <a:lnTo>
                  <a:pt x="197154" y="402983"/>
                </a:lnTo>
                <a:lnTo>
                  <a:pt x="196786" y="399161"/>
                </a:lnTo>
                <a:lnTo>
                  <a:pt x="190436" y="401701"/>
                </a:lnTo>
                <a:lnTo>
                  <a:pt x="183883" y="402983"/>
                </a:lnTo>
                <a:lnTo>
                  <a:pt x="170141" y="402983"/>
                </a:lnTo>
                <a:lnTo>
                  <a:pt x="163347" y="400431"/>
                </a:lnTo>
                <a:lnTo>
                  <a:pt x="157175" y="397891"/>
                </a:lnTo>
                <a:lnTo>
                  <a:pt x="151625" y="395351"/>
                </a:lnTo>
                <a:lnTo>
                  <a:pt x="146697" y="390283"/>
                </a:lnTo>
                <a:lnTo>
                  <a:pt x="134962" y="378841"/>
                </a:lnTo>
                <a:lnTo>
                  <a:pt x="122339" y="391541"/>
                </a:lnTo>
                <a:lnTo>
                  <a:pt x="134061" y="402983"/>
                </a:lnTo>
                <a:lnTo>
                  <a:pt x="138645" y="409333"/>
                </a:lnTo>
                <a:lnTo>
                  <a:pt x="148145" y="443611"/>
                </a:lnTo>
                <a:lnTo>
                  <a:pt x="147193" y="449961"/>
                </a:lnTo>
                <a:lnTo>
                  <a:pt x="145275" y="457581"/>
                </a:lnTo>
                <a:lnTo>
                  <a:pt x="164058" y="457581"/>
                </a:lnTo>
                <a:lnTo>
                  <a:pt x="165417" y="451231"/>
                </a:lnTo>
                <a:lnTo>
                  <a:pt x="165785" y="446151"/>
                </a:lnTo>
                <a:lnTo>
                  <a:pt x="165811" y="443611"/>
                </a:lnTo>
                <a:lnTo>
                  <a:pt x="164973" y="429641"/>
                </a:lnTo>
                <a:lnTo>
                  <a:pt x="163931" y="423291"/>
                </a:lnTo>
                <a:lnTo>
                  <a:pt x="162318" y="418211"/>
                </a:lnTo>
                <a:lnTo>
                  <a:pt x="171488" y="419481"/>
                </a:lnTo>
                <a:lnTo>
                  <a:pt x="189649" y="419481"/>
                </a:lnTo>
                <a:lnTo>
                  <a:pt x="198628" y="418211"/>
                </a:lnTo>
                <a:close/>
              </a:path>
              <a:path w="1243964" h="577214">
                <a:moveTo>
                  <a:pt x="246773" y="380111"/>
                </a:moveTo>
                <a:lnTo>
                  <a:pt x="236651" y="369951"/>
                </a:lnTo>
                <a:lnTo>
                  <a:pt x="232867" y="366141"/>
                </a:lnTo>
                <a:lnTo>
                  <a:pt x="186105" y="319151"/>
                </a:lnTo>
                <a:lnTo>
                  <a:pt x="173050" y="331851"/>
                </a:lnTo>
                <a:lnTo>
                  <a:pt x="198945" y="358533"/>
                </a:lnTo>
                <a:lnTo>
                  <a:pt x="190995" y="366141"/>
                </a:lnTo>
                <a:lnTo>
                  <a:pt x="167157" y="342011"/>
                </a:lnTo>
                <a:lnTo>
                  <a:pt x="154216" y="355981"/>
                </a:lnTo>
                <a:lnTo>
                  <a:pt x="209626" y="410591"/>
                </a:lnTo>
                <a:lnTo>
                  <a:pt x="222567" y="397891"/>
                </a:lnTo>
                <a:lnTo>
                  <a:pt x="202044" y="377583"/>
                </a:lnTo>
                <a:lnTo>
                  <a:pt x="209994" y="369951"/>
                </a:lnTo>
                <a:lnTo>
                  <a:pt x="233730" y="392811"/>
                </a:lnTo>
                <a:lnTo>
                  <a:pt x="246773" y="380111"/>
                </a:lnTo>
                <a:close/>
              </a:path>
              <a:path w="1243964" h="577214">
                <a:moveTo>
                  <a:pt x="274294" y="416941"/>
                </a:moveTo>
                <a:lnTo>
                  <a:pt x="257721" y="394169"/>
                </a:lnTo>
                <a:lnTo>
                  <a:pt x="257721" y="420751"/>
                </a:lnTo>
                <a:lnTo>
                  <a:pt x="254139" y="430911"/>
                </a:lnTo>
                <a:lnTo>
                  <a:pt x="249796" y="437261"/>
                </a:lnTo>
                <a:lnTo>
                  <a:pt x="242887" y="443611"/>
                </a:lnTo>
                <a:lnTo>
                  <a:pt x="235940" y="451231"/>
                </a:lnTo>
                <a:lnTo>
                  <a:pt x="229831" y="455041"/>
                </a:lnTo>
                <a:lnTo>
                  <a:pt x="224574" y="456311"/>
                </a:lnTo>
                <a:lnTo>
                  <a:pt x="219303" y="458851"/>
                </a:lnTo>
                <a:lnTo>
                  <a:pt x="215290" y="458851"/>
                </a:lnTo>
                <a:lnTo>
                  <a:pt x="212521" y="455041"/>
                </a:lnTo>
                <a:lnTo>
                  <a:pt x="209791" y="452501"/>
                </a:lnTo>
                <a:lnTo>
                  <a:pt x="231127" y="418211"/>
                </a:lnTo>
                <a:lnTo>
                  <a:pt x="247650" y="410591"/>
                </a:lnTo>
                <a:lnTo>
                  <a:pt x="251637" y="410591"/>
                </a:lnTo>
                <a:lnTo>
                  <a:pt x="254406" y="413131"/>
                </a:lnTo>
                <a:lnTo>
                  <a:pt x="257213" y="416941"/>
                </a:lnTo>
                <a:lnTo>
                  <a:pt x="257721" y="420751"/>
                </a:lnTo>
                <a:lnTo>
                  <a:pt x="257721" y="394169"/>
                </a:lnTo>
                <a:lnTo>
                  <a:pt x="257530" y="394081"/>
                </a:lnTo>
                <a:lnTo>
                  <a:pt x="244195" y="394081"/>
                </a:lnTo>
                <a:lnTo>
                  <a:pt x="236689" y="396633"/>
                </a:lnTo>
                <a:lnTo>
                  <a:pt x="229031" y="401701"/>
                </a:lnTo>
                <a:lnTo>
                  <a:pt x="221221" y="406781"/>
                </a:lnTo>
                <a:lnTo>
                  <a:pt x="196138" y="437261"/>
                </a:lnTo>
                <a:lnTo>
                  <a:pt x="192620" y="452501"/>
                </a:lnTo>
                <a:lnTo>
                  <a:pt x="193217" y="458851"/>
                </a:lnTo>
                <a:lnTo>
                  <a:pt x="195351" y="463931"/>
                </a:lnTo>
                <a:lnTo>
                  <a:pt x="199047" y="469011"/>
                </a:lnTo>
                <a:lnTo>
                  <a:pt x="203923" y="472833"/>
                </a:lnTo>
                <a:lnTo>
                  <a:pt x="209511" y="475361"/>
                </a:lnTo>
                <a:lnTo>
                  <a:pt x="215823" y="475361"/>
                </a:lnTo>
                <a:lnTo>
                  <a:pt x="222834" y="474091"/>
                </a:lnTo>
                <a:lnTo>
                  <a:pt x="230276" y="471551"/>
                </a:lnTo>
                <a:lnTo>
                  <a:pt x="237909" y="467741"/>
                </a:lnTo>
                <a:lnTo>
                  <a:pt x="245694" y="461391"/>
                </a:lnTo>
                <a:lnTo>
                  <a:pt x="248881" y="458851"/>
                </a:lnTo>
                <a:lnTo>
                  <a:pt x="273291" y="424561"/>
                </a:lnTo>
                <a:lnTo>
                  <a:pt x="274294" y="416941"/>
                </a:lnTo>
                <a:close/>
              </a:path>
              <a:path w="1243964" h="577214">
                <a:moveTo>
                  <a:pt x="332181" y="265811"/>
                </a:moveTo>
                <a:lnTo>
                  <a:pt x="324523" y="258191"/>
                </a:lnTo>
                <a:lnTo>
                  <a:pt x="308025" y="241769"/>
                </a:lnTo>
                <a:lnTo>
                  <a:pt x="308025" y="268351"/>
                </a:lnTo>
                <a:lnTo>
                  <a:pt x="268554" y="307733"/>
                </a:lnTo>
                <a:lnTo>
                  <a:pt x="258724" y="297561"/>
                </a:lnTo>
                <a:lnTo>
                  <a:pt x="270179" y="286131"/>
                </a:lnTo>
                <a:lnTo>
                  <a:pt x="298183" y="258191"/>
                </a:lnTo>
                <a:lnTo>
                  <a:pt x="308025" y="268351"/>
                </a:lnTo>
                <a:lnTo>
                  <a:pt x="308025" y="241769"/>
                </a:lnTo>
                <a:lnTo>
                  <a:pt x="288823" y="222631"/>
                </a:lnTo>
                <a:lnTo>
                  <a:pt x="275666" y="235331"/>
                </a:lnTo>
                <a:lnTo>
                  <a:pt x="287083" y="246761"/>
                </a:lnTo>
                <a:lnTo>
                  <a:pt x="247611" y="286131"/>
                </a:lnTo>
                <a:lnTo>
                  <a:pt x="236194" y="274701"/>
                </a:lnTo>
                <a:lnTo>
                  <a:pt x="223050" y="288683"/>
                </a:lnTo>
                <a:lnTo>
                  <a:pt x="266407" y="331851"/>
                </a:lnTo>
                <a:lnTo>
                  <a:pt x="290436" y="307733"/>
                </a:lnTo>
                <a:lnTo>
                  <a:pt x="332181" y="265811"/>
                </a:lnTo>
                <a:close/>
              </a:path>
              <a:path w="1243964" h="577214">
                <a:moveTo>
                  <a:pt x="367068" y="272161"/>
                </a:moveTo>
                <a:lnTo>
                  <a:pt x="355955" y="262001"/>
                </a:lnTo>
                <a:lnTo>
                  <a:pt x="261772" y="355981"/>
                </a:lnTo>
                <a:lnTo>
                  <a:pt x="272872" y="367411"/>
                </a:lnTo>
                <a:lnTo>
                  <a:pt x="313283" y="326783"/>
                </a:lnTo>
                <a:lnTo>
                  <a:pt x="347751" y="361061"/>
                </a:lnTo>
                <a:lnTo>
                  <a:pt x="360908" y="348361"/>
                </a:lnTo>
                <a:lnTo>
                  <a:pt x="339979" y="326783"/>
                </a:lnTo>
                <a:lnTo>
                  <a:pt x="326440" y="312801"/>
                </a:lnTo>
                <a:lnTo>
                  <a:pt x="367068" y="272161"/>
                </a:lnTo>
                <a:close/>
              </a:path>
              <a:path w="1243964" h="577214">
                <a:moveTo>
                  <a:pt x="436206" y="146431"/>
                </a:moveTo>
                <a:lnTo>
                  <a:pt x="432676" y="131191"/>
                </a:lnTo>
                <a:lnTo>
                  <a:pt x="426529" y="136283"/>
                </a:lnTo>
                <a:lnTo>
                  <a:pt x="420039" y="140081"/>
                </a:lnTo>
                <a:lnTo>
                  <a:pt x="413219" y="143891"/>
                </a:lnTo>
                <a:lnTo>
                  <a:pt x="406057" y="147701"/>
                </a:lnTo>
                <a:lnTo>
                  <a:pt x="396265" y="150241"/>
                </a:lnTo>
                <a:lnTo>
                  <a:pt x="388340" y="151511"/>
                </a:lnTo>
                <a:lnTo>
                  <a:pt x="382270" y="150241"/>
                </a:lnTo>
                <a:lnTo>
                  <a:pt x="410476" y="122301"/>
                </a:lnTo>
                <a:lnTo>
                  <a:pt x="399364" y="110883"/>
                </a:lnTo>
                <a:lnTo>
                  <a:pt x="326758" y="183261"/>
                </a:lnTo>
                <a:lnTo>
                  <a:pt x="337858" y="194691"/>
                </a:lnTo>
                <a:lnTo>
                  <a:pt x="366166" y="166751"/>
                </a:lnTo>
                <a:lnTo>
                  <a:pt x="367957" y="171831"/>
                </a:lnTo>
                <a:lnTo>
                  <a:pt x="351459" y="211201"/>
                </a:lnTo>
                <a:lnTo>
                  <a:pt x="345960" y="217551"/>
                </a:lnTo>
                <a:lnTo>
                  <a:pt x="363169" y="220091"/>
                </a:lnTo>
                <a:lnTo>
                  <a:pt x="380441" y="184531"/>
                </a:lnTo>
                <a:lnTo>
                  <a:pt x="383108" y="166751"/>
                </a:lnTo>
                <a:lnTo>
                  <a:pt x="395630" y="165481"/>
                </a:lnTo>
                <a:lnTo>
                  <a:pt x="408660" y="161683"/>
                </a:lnTo>
                <a:lnTo>
                  <a:pt x="422186" y="155333"/>
                </a:lnTo>
                <a:lnTo>
                  <a:pt x="428193" y="151511"/>
                </a:lnTo>
                <a:lnTo>
                  <a:pt x="436206" y="146431"/>
                </a:lnTo>
                <a:close/>
              </a:path>
              <a:path w="1243964" h="577214">
                <a:moveTo>
                  <a:pt x="464667" y="154051"/>
                </a:moveTo>
                <a:lnTo>
                  <a:pt x="453567" y="143891"/>
                </a:lnTo>
                <a:lnTo>
                  <a:pt x="413054" y="184531"/>
                </a:lnTo>
                <a:lnTo>
                  <a:pt x="401205" y="171831"/>
                </a:lnTo>
                <a:lnTo>
                  <a:pt x="387946" y="185801"/>
                </a:lnTo>
                <a:lnTo>
                  <a:pt x="399796" y="197231"/>
                </a:lnTo>
                <a:lnTo>
                  <a:pt x="359384" y="237883"/>
                </a:lnTo>
                <a:lnTo>
                  <a:pt x="370484" y="249301"/>
                </a:lnTo>
                <a:lnTo>
                  <a:pt x="434517" y="184531"/>
                </a:lnTo>
                <a:lnTo>
                  <a:pt x="464667" y="154051"/>
                </a:lnTo>
                <a:close/>
              </a:path>
              <a:path w="1243964" h="577214">
                <a:moveTo>
                  <a:pt x="483679" y="208661"/>
                </a:moveTo>
                <a:lnTo>
                  <a:pt x="483222" y="203581"/>
                </a:lnTo>
                <a:lnTo>
                  <a:pt x="483108" y="202311"/>
                </a:lnTo>
                <a:lnTo>
                  <a:pt x="480898" y="197231"/>
                </a:lnTo>
                <a:lnTo>
                  <a:pt x="477037" y="192151"/>
                </a:lnTo>
                <a:lnTo>
                  <a:pt x="470966" y="185801"/>
                </a:lnTo>
                <a:lnTo>
                  <a:pt x="466648" y="185102"/>
                </a:lnTo>
                <a:lnTo>
                  <a:pt x="466648" y="212483"/>
                </a:lnTo>
                <a:lnTo>
                  <a:pt x="462749" y="222631"/>
                </a:lnTo>
                <a:lnTo>
                  <a:pt x="433336" y="249301"/>
                </a:lnTo>
                <a:lnTo>
                  <a:pt x="428193" y="250583"/>
                </a:lnTo>
                <a:lnTo>
                  <a:pt x="424281" y="250583"/>
                </a:lnTo>
                <a:lnTo>
                  <a:pt x="421576" y="248031"/>
                </a:lnTo>
                <a:lnTo>
                  <a:pt x="419138" y="242951"/>
                </a:lnTo>
                <a:lnTo>
                  <a:pt x="420395" y="236601"/>
                </a:lnTo>
                <a:lnTo>
                  <a:pt x="451878" y="204851"/>
                </a:lnTo>
                <a:lnTo>
                  <a:pt x="458495" y="203581"/>
                </a:lnTo>
                <a:lnTo>
                  <a:pt x="463562" y="206133"/>
                </a:lnTo>
                <a:lnTo>
                  <a:pt x="466267" y="208661"/>
                </a:lnTo>
                <a:lnTo>
                  <a:pt x="466648" y="212483"/>
                </a:lnTo>
                <a:lnTo>
                  <a:pt x="466648" y="185102"/>
                </a:lnTo>
                <a:lnTo>
                  <a:pt x="431292" y="199783"/>
                </a:lnTo>
                <a:lnTo>
                  <a:pt x="405409" y="230251"/>
                </a:lnTo>
                <a:lnTo>
                  <a:pt x="401612" y="244233"/>
                </a:lnTo>
                <a:lnTo>
                  <a:pt x="402145" y="250583"/>
                </a:lnTo>
                <a:lnTo>
                  <a:pt x="424776" y="268351"/>
                </a:lnTo>
                <a:lnTo>
                  <a:pt x="431520" y="267081"/>
                </a:lnTo>
                <a:lnTo>
                  <a:pt x="438696" y="264541"/>
                </a:lnTo>
                <a:lnTo>
                  <a:pt x="446201" y="259461"/>
                </a:lnTo>
                <a:lnTo>
                  <a:pt x="454037" y="254381"/>
                </a:lnTo>
                <a:lnTo>
                  <a:pt x="479907" y="222631"/>
                </a:lnTo>
                <a:lnTo>
                  <a:pt x="482612" y="215011"/>
                </a:lnTo>
                <a:lnTo>
                  <a:pt x="483679" y="208661"/>
                </a:lnTo>
                <a:close/>
              </a:path>
              <a:path w="1243964" h="577214">
                <a:moveTo>
                  <a:pt x="503821" y="41033"/>
                </a:moveTo>
                <a:lnTo>
                  <a:pt x="493242" y="30861"/>
                </a:lnTo>
                <a:lnTo>
                  <a:pt x="468769" y="54991"/>
                </a:lnTo>
                <a:lnTo>
                  <a:pt x="458406" y="44831"/>
                </a:lnTo>
                <a:lnTo>
                  <a:pt x="445147" y="57531"/>
                </a:lnTo>
                <a:lnTo>
                  <a:pt x="455510" y="67691"/>
                </a:lnTo>
                <a:lnTo>
                  <a:pt x="431050" y="91833"/>
                </a:lnTo>
                <a:lnTo>
                  <a:pt x="441617" y="103251"/>
                </a:lnTo>
                <a:lnTo>
                  <a:pt x="489851" y="54991"/>
                </a:lnTo>
                <a:lnTo>
                  <a:pt x="503821" y="41033"/>
                </a:lnTo>
                <a:close/>
              </a:path>
              <a:path w="1243964" h="577214">
                <a:moveTo>
                  <a:pt x="528980" y="79133"/>
                </a:moveTo>
                <a:lnTo>
                  <a:pt x="528561" y="77851"/>
                </a:lnTo>
                <a:lnTo>
                  <a:pt x="526948" y="72783"/>
                </a:lnTo>
                <a:lnTo>
                  <a:pt x="521449" y="66433"/>
                </a:lnTo>
                <a:lnTo>
                  <a:pt x="516039" y="61341"/>
                </a:lnTo>
                <a:lnTo>
                  <a:pt x="510908" y="60388"/>
                </a:lnTo>
                <a:lnTo>
                  <a:pt x="510908" y="84201"/>
                </a:lnTo>
                <a:lnTo>
                  <a:pt x="510870" y="89281"/>
                </a:lnTo>
                <a:lnTo>
                  <a:pt x="508165" y="95631"/>
                </a:lnTo>
                <a:lnTo>
                  <a:pt x="502818" y="101981"/>
                </a:lnTo>
                <a:lnTo>
                  <a:pt x="496519" y="107061"/>
                </a:lnTo>
                <a:lnTo>
                  <a:pt x="490893" y="109601"/>
                </a:lnTo>
                <a:lnTo>
                  <a:pt x="485940" y="109601"/>
                </a:lnTo>
                <a:lnTo>
                  <a:pt x="481660" y="107061"/>
                </a:lnTo>
                <a:lnTo>
                  <a:pt x="479348" y="104533"/>
                </a:lnTo>
                <a:lnTo>
                  <a:pt x="478574" y="101981"/>
                </a:lnTo>
                <a:lnTo>
                  <a:pt x="480123" y="94361"/>
                </a:lnTo>
                <a:lnTo>
                  <a:pt x="482739" y="90551"/>
                </a:lnTo>
                <a:lnTo>
                  <a:pt x="487184" y="85483"/>
                </a:lnTo>
                <a:lnTo>
                  <a:pt x="493509" y="80391"/>
                </a:lnTo>
                <a:lnTo>
                  <a:pt x="499148" y="77851"/>
                </a:lnTo>
                <a:lnTo>
                  <a:pt x="504063" y="77851"/>
                </a:lnTo>
                <a:lnTo>
                  <a:pt x="508292" y="80391"/>
                </a:lnTo>
                <a:lnTo>
                  <a:pt x="510908" y="84201"/>
                </a:lnTo>
                <a:lnTo>
                  <a:pt x="510908" y="60388"/>
                </a:lnTo>
                <a:lnTo>
                  <a:pt x="471144" y="81661"/>
                </a:lnTo>
                <a:lnTo>
                  <a:pt x="461035" y="108331"/>
                </a:lnTo>
                <a:lnTo>
                  <a:pt x="463054" y="114681"/>
                </a:lnTo>
                <a:lnTo>
                  <a:pt x="468464" y="119761"/>
                </a:lnTo>
                <a:lnTo>
                  <a:pt x="473900" y="126111"/>
                </a:lnTo>
                <a:lnTo>
                  <a:pt x="480682" y="127381"/>
                </a:lnTo>
                <a:lnTo>
                  <a:pt x="488823" y="126111"/>
                </a:lnTo>
                <a:lnTo>
                  <a:pt x="494919" y="124841"/>
                </a:lnTo>
                <a:lnTo>
                  <a:pt x="507098" y="117233"/>
                </a:lnTo>
                <a:lnTo>
                  <a:pt x="513181" y="112141"/>
                </a:lnTo>
                <a:lnTo>
                  <a:pt x="515353" y="109601"/>
                </a:lnTo>
                <a:lnTo>
                  <a:pt x="518629" y="105791"/>
                </a:lnTo>
                <a:lnTo>
                  <a:pt x="522846" y="99441"/>
                </a:lnTo>
                <a:lnTo>
                  <a:pt x="525805" y="94361"/>
                </a:lnTo>
                <a:lnTo>
                  <a:pt x="527519" y="88011"/>
                </a:lnTo>
                <a:lnTo>
                  <a:pt x="528980" y="79133"/>
                </a:lnTo>
                <a:close/>
              </a:path>
              <a:path w="1243964" h="577214">
                <a:moveTo>
                  <a:pt x="562381" y="61341"/>
                </a:moveTo>
                <a:lnTo>
                  <a:pt x="541909" y="41033"/>
                </a:lnTo>
                <a:lnTo>
                  <a:pt x="553466" y="29591"/>
                </a:lnTo>
                <a:lnTo>
                  <a:pt x="557326" y="25781"/>
                </a:lnTo>
                <a:lnTo>
                  <a:pt x="546125" y="14351"/>
                </a:lnTo>
                <a:lnTo>
                  <a:pt x="530707" y="29591"/>
                </a:lnTo>
                <a:lnTo>
                  <a:pt x="503135" y="2933"/>
                </a:lnTo>
                <a:lnTo>
                  <a:pt x="490029" y="15633"/>
                </a:lnTo>
                <a:lnTo>
                  <a:pt x="549275" y="75311"/>
                </a:lnTo>
                <a:lnTo>
                  <a:pt x="562381" y="61341"/>
                </a:lnTo>
                <a:close/>
              </a:path>
              <a:path w="1243964" h="577214">
                <a:moveTo>
                  <a:pt x="603262" y="101981"/>
                </a:moveTo>
                <a:lnTo>
                  <a:pt x="599325" y="98183"/>
                </a:lnTo>
                <a:lnTo>
                  <a:pt x="579589" y="79044"/>
                </a:lnTo>
                <a:lnTo>
                  <a:pt x="579589" y="104533"/>
                </a:lnTo>
                <a:lnTo>
                  <a:pt x="540753" y="143891"/>
                </a:lnTo>
                <a:lnTo>
                  <a:pt x="533654" y="136283"/>
                </a:lnTo>
                <a:lnTo>
                  <a:pt x="544004" y="126111"/>
                </a:lnTo>
                <a:lnTo>
                  <a:pt x="572490" y="98183"/>
                </a:lnTo>
                <a:lnTo>
                  <a:pt x="579589" y="104533"/>
                </a:lnTo>
                <a:lnTo>
                  <a:pt x="579589" y="79044"/>
                </a:lnTo>
                <a:lnTo>
                  <a:pt x="566597" y="66433"/>
                </a:lnTo>
                <a:lnTo>
                  <a:pt x="553593" y="79133"/>
                </a:lnTo>
                <a:lnTo>
                  <a:pt x="562013" y="86741"/>
                </a:lnTo>
                <a:lnTo>
                  <a:pt x="523176" y="126111"/>
                </a:lnTo>
                <a:lnTo>
                  <a:pt x="514769" y="117233"/>
                </a:lnTo>
                <a:lnTo>
                  <a:pt x="501662" y="131191"/>
                </a:lnTo>
                <a:lnTo>
                  <a:pt x="538340" y="168033"/>
                </a:lnTo>
                <a:lnTo>
                  <a:pt x="562051" y="143891"/>
                </a:lnTo>
                <a:lnTo>
                  <a:pt x="603262" y="101981"/>
                </a:lnTo>
                <a:close/>
              </a:path>
              <a:path w="1243964" h="577214">
                <a:moveTo>
                  <a:pt x="709853" y="471170"/>
                </a:moveTo>
                <a:lnTo>
                  <a:pt x="699312" y="460629"/>
                </a:lnTo>
                <a:lnTo>
                  <a:pt x="674801" y="485140"/>
                </a:lnTo>
                <a:lnTo>
                  <a:pt x="664514" y="474726"/>
                </a:lnTo>
                <a:lnTo>
                  <a:pt x="651179" y="487934"/>
                </a:lnTo>
                <a:lnTo>
                  <a:pt x="661593" y="498348"/>
                </a:lnTo>
                <a:lnTo>
                  <a:pt x="637082" y="522859"/>
                </a:lnTo>
                <a:lnTo>
                  <a:pt x="647623" y="533400"/>
                </a:lnTo>
                <a:lnTo>
                  <a:pt x="695883" y="485140"/>
                </a:lnTo>
                <a:lnTo>
                  <a:pt x="709853" y="471170"/>
                </a:lnTo>
                <a:close/>
              </a:path>
              <a:path w="1243964" h="577214">
                <a:moveTo>
                  <a:pt x="734999" y="509778"/>
                </a:moveTo>
                <a:lnTo>
                  <a:pt x="734491" y="508101"/>
                </a:lnTo>
                <a:lnTo>
                  <a:pt x="732967" y="502920"/>
                </a:lnTo>
                <a:lnTo>
                  <a:pt x="727506" y="497459"/>
                </a:lnTo>
                <a:lnTo>
                  <a:pt x="722045" y="492125"/>
                </a:lnTo>
                <a:lnTo>
                  <a:pt x="716940" y="490588"/>
                </a:lnTo>
                <a:lnTo>
                  <a:pt x="716940" y="514934"/>
                </a:lnTo>
                <a:lnTo>
                  <a:pt x="716902" y="519899"/>
                </a:lnTo>
                <a:lnTo>
                  <a:pt x="714184" y="525551"/>
                </a:lnTo>
                <a:lnTo>
                  <a:pt x="708837" y="531876"/>
                </a:lnTo>
                <a:lnTo>
                  <a:pt x="702576" y="537210"/>
                </a:lnTo>
                <a:lnTo>
                  <a:pt x="696950" y="539889"/>
                </a:lnTo>
                <a:lnTo>
                  <a:pt x="692010" y="539889"/>
                </a:lnTo>
                <a:lnTo>
                  <a:pt x="687755" y="537210"/>
                </a:lnTo>
                <a:lnTo>
                  <a:pt x="685342" y="534924"/>
                </a:lnTo>
                <a:lnTo>
                  <a:pt x="684580" y="532003"/>
                </a:lnTo>
                <a:lnTo>
                  <a:pt x="685342" y="528320"/>
                </a:lnTo>
                <a:lnTo>
                  <a:pt x="710107" y="508101"/>
                </a:lnTo>
                <a:lnTo>
                  <a:pt x="714298" y="510667"/>
                </a:lnTo>
                <a:lnTo>
                  <a:pt x="716940" y="514934"/>
                </a:lnTo>
                <a:lnTo>
                  <a:pt x="716940" y="490588"/>
                </a:lnTo>
                <a:lnTo>
                  <a:pt x="677214" y="511810"/>
                </a:lnTo>
                <a:lnTo>
                  <a:pt x="667054" y="538226"/>
                </a:lnTo>
                <a:lnTo>
                  <a:pt x="669086" y="545084"/>
                </a:lnTo>
                <a:lnTo>
                  <a:pt x="674547" y="550418"/>
                </a:lnTo>
                <a:lnTo>
                  <a:pt x="680008" y="555879"/>
                </a:lnTo>
                <a:lnTo>
                  <a:pt x="686739" y="557911"/>
                </a:lnTo>
                <a:lnTo>
                  <a:pt x="694867" y="556641"/>
                </a:lnTo>
                <a:lnTo>
                  <a:pt x="700951" y="554977"/>
                </a:lnTo>
                <a:lnTo>
                  <a:pt x="731850" y="524129"/>
                </a:lnTo>
                <a:lnTo>
                  <a:pt x="733602" y="518033"/>
                </a:lnTo>
                <a:lnTo>
                  <a:pt x="734999" y="509778"/>
                </a:lnTo>
                <a:close/>
              </a:path>
              <a:path w="1243964" h="577214">
                <a:moveTo>
                  <a:pt x="770432" y="493776"/>
                </a:moveTo>
                <a:lnTo>
                  <a:pt x="749604" y="472948"/>
                </a:lnTo>
                <a:lnTo>
                  <a:pt x="760768" y="461772"/>
                </a:lnTo>
                <a:lnTo>
                  <a:pt x="764971" y="457581"/>
                </a:lnTo>
                <a:lnTo>
                  <a:pt x="753795" y="446405"/>
                </a:lnTo>
                <a:lnTo>
                  <a:pt x="738428" y="461772"/>
                </a:lnTo>
                <a:lnTo>
                  <a:pt x="709345" y="432689"/>
                </a:lnTo>
                <a:lnTo>
                  <a:pt x="696137" y="445897"/>
                </a:lnTo>
                <a:lnTo>
                  <a:pt x="757224" y="506984"/>
                </a:lnTo>
                <a:lnTo>
                  <a:pt x="770432" y="493776"/>
                </a:lnTo>
                <a:close/>
              </a:path>
              <a:path w="1243964" h="577214">
                <a:moveTo>
                  <a:pt x="810818" y="534162"/>
                </a:moveTo>
                <a:lnTo>
                  <a:pt x="798995" y="522351"/>
                </a:lnTo>
                <a:lnTo>
                  <a:pt x="774750" y="498094"/>
                </a:lnTo>
                <a:lnTo>
                  <a:pt x="707059" y="565785"/>
                </a:lnTo>
                <a:lnTo>
                  <a:pt x="718108" y="576961"/>
                </a:lnTo>
                <a:lnTo>
                  <a:pt x="772718" y="522351"/>
                </a:lnTo>
                <a:lnTo>
                  <a:pt x="797737" y="547370"/>
                </a:lnTo>
                <a:lnTo>
                  <a:pt x="810818" y="534162"/>
                </a:lnTo>
                <a:close/>
              </a:path>
              <a:path w="1243964" h="577214">
                <a:moveTo>
                  <a:pt x="835710" y="417068"/>
                </a:moveTo>
                <a:lnTo>
                  <a:pt x="834288" y="402717"/>
                </a:lnTo>
                <a:lnTo>
                  <a:pt x="833932" y="399034"/>
                </a:lnTo>
                <a:lnTo>
                  <a:pt x="827544" y="401281"/>
                </a:lnTo>
                <a:lnTo>
                  <a:pt x="820978" y="402501"/>
                </a:lnTo>
                <a:lnTo>
                  <a:pt x="814209" y="402717"/>
                </a:lnTo>
                <a:lnTo>
                  <a:pt x="807262" y="401955"/>
                </a:lnTo>
                <a:lnTo>
                  <a:pt x="772083" y="378333"/>
                </a:lnTo>
                <a:lnTo>
                  <a:pt x="759383" y="391033"/>
                </a:lnTo>
                <a:lnTo>
                  <a:pt x="784275" y="427609"/>
                </a:lnTo>
                <a:lnTo>
                  <a:pt x="785228" y="435025"/>
                </a:lnTo>
                <a:lnTo>
                  <a:pt x="785139" y="442976"/>
                </a:lnTo>
                <a:lnTo>
                  <a:pt x="784275" y="449694"/>
                </a:lnTo>
                <a:lnTo>
                  <a:pt x="782370" y="456946"/>
                </a:lnTo>
                <a:lnTo>
                  <a:pt x="801166" y="456692"/>
                </a:lnTo>
                <a:lnTo>
                  <a:pt x="802563" y="451104"/>
                </a:lnTo>
                <a:lnTo>
                  <a:pt x="802843" y="446100"/>
                </a:lnTo>
                <a:lnTo>
                  <a:pt x="802843" y="442379"/>
                </a:lnTo>
                <a:lnTo>
                  <a:pt x="802551" y="436372"/>
                </a:lnTo>
                <a:lnTo>
                  <a:pt x="802055" y="428625"/>
                </a:lnTo>
                <a:lnTo>
                  <a:pt x="801039" y="422275"/>
                </a:lnTo>
                <a:lnTo>
                  <a:pt x="799388" y="417449"/>
                </a:lnTo>
                <a:lnTo>
                  <a:pt x="808570" y="418934"/>
                </a:lnTo>
                <a:lnTo>
                  <a:pt x="817689" y="419354"/>
                </a:lnTo>
                <a:lnTo>
                  <a:pt x="826719" y="418744"/>
                </a:lnTo>
                <a:lnTo>
                  <a:pt x="833653" y="417449"/>
                </a:lnTo>
                <a:lnTo>
                  <a:pt x="835710" y="417068"/>
                </a:lnTo>
                <a:close/>
              </a:path>
              <a:path w="1243964" h="577214">
                <a:moveTo>
                  <a:pt x="883843" y="379476"/>
                </a:moveTo>
                <a:lnTo>
                  <a:pt x="873188" y="368808"/>
                </a:lnTo>
                <a:lnTo>
                  <a:pt x="870153" y="365760"/>
                </a:lnTo>
                <a:lnTo>
                  <a:pt x="823264" y="318770"/>
                </a:lnTo>
                <a:lnTo>
                  <a:pt x="810183" y="331851"/>
                </a:lnTo>
                <a:lnTo>
                  <a:pt x="836091" y="357759"/>
                </a:lnTo>
                <a:lnTo>
                  <a:pt x="828090" y="365760"/>
                </a:lnTo>
                <a:lnTo>
                  <a:pt x="804214" y="341884"/>
                </a:lnTo>
                <a:lnTo>
                  <a:pt x="791387" y="354838"/>
                </a:lnTo>
                <a:lnTo>
                  <a:pt x="846759" y="410210"/>
                </a:lnTo>
                <a:lnTo>
                  <a:pt x="859713" y="397256"/>
                </a:lnTo>
                <a:lnTo>
                  <a:pt x="839139" y="376809"/>
                </a:lnTo>
                <a:lnTo>
                  <a:pt x="847140" y="368808"/>
                </a:lnTo>
                <a:lnTo>
                  <a:pt x="870889" y="392557"/>
                </a:lnTo>
                <a:lnTo>
                  <a:pt x="883843" y="379476"/>
                </a:lnTo>
                <a:close/>
              </a:path>
              <a:path w="1243964" h="577214">
                <a:moveTo>
                  <a:pt x="911352" y="415798"/>
                </a:moveTo>
                <a:lnTo>
                  <a:pt x="910844" y="409994"/>
                </a:lnTo>
                <a:lnTo>
                  <a:pt x="910729" y="409702"/>
                </a:lnTo>
                <a:lnTo>
                  <a:pt x="908685" y="404406"/>
                </a:lnTo>
                <a:lnTo>
                  <a:pt x="904925" y="399542"/>
                </a:lnTo>
                <a:lnTo>
                  <a:pt x="900163" y="395909"/>
                </a:lnTo>
                <a:lnTo>
                  <a:pt x="894765" y="393814"/>
                </a:lnTo>
                <a:lnTo>
                  <a:pt x="894765" y="419862"/>
                </a:lnTo>
                <a:lnTo>
                  <a:pt x="891209" y="430276"/>
                </a:lnTo>
                <a:lnTo>
                  <a:pt x="886891" y="436372"/>
                </a:lnTo>
                <a:lnTo>
                  <a:pt x="873048" y="450215"/>
                </a:lnTo>
                <a:lnTo>
                  <a:pt x="866952" y="454533"/>
                </a:lnTo>
                <a:lnTo>
                  <a:pt x="861618" y="456311"/>
                </a:lnTo>
                <a:lnTo>
                  <a:pt x="856411" y="458216"/>
                </a:lnTo>
                <a:lnTo>
                  <a:pt x="852347" y="457708"/>
                </a:lnTo>
                <a:lnTo>
                  <a:pt x="849680" y="454914"/>
                </a:lnTo>
                <a:lnTo>
                  <a:pt x="846886" y="452120"/>
                </a:lnTo>
                <a:lnTo>
                  <a:pt x="846378" y="448183"/>
                </a:lnTo>
                <a:lnTo>
                  <a:pt x="848156" y="442976"/>
                </a:lnTo>
                <a:lnTo>
                  <a:pt x="849807" y="437642"/>
                </a:lnTo>
                <a:lnTo>
                  <a:pt x="854252" y="431546"/>
                </a:lnTo>
                <a:lnTo>
                  <a:pt x="868222" y="417576"/>
                </a:lnTo>
                <a:lnTo>
                  <a:pt x="874318" y="413258"/>
                </a:lnTo>
                <a:lnTo>
                  <a:pt x="884732" y="409702"/>
                </a:lnTo>
                <a:lnTo>
                  <a:pt x="888796" y="410210"/>
                </a:lnTo>
                <a:lnTo>
                  <a:pt x="891463" y="413004"/>
                </a:lnTo>
                <a:lnTo>
                  <a:pt x="894257" y="415798"/>
                </a:lnTo>
                <a:lnTo>
                  <a:pt x="894765" y="419862"/>
                </a:lnTo>
                <a:lnTo>
                  <a:pt x="894765" y="393814"/>
                </a:lnTo>
                <a:lnTo>
                  <a:pt x="894638" y="393763"/>
                </a:lnTo>
                <a:lnTo>
                  <a:pt x="888352" y="393153"/>
                </a:lnTo>
                <a:lnTo>
                  <a:pt x="881303" y="394081"/>
                </a:lnTo>
                <a:lnTo>
                  <a:pt x="843076" y="421652"/>
                </a:lnTo>
                <a:lnTo>
                  <a:pt x="829792" y="452120"/>
                </a:lnTo>
                <a:lnTo>
                  <a:pt x="830313" y="457708"/>
                </a:lnTo>
                <a:lnTo>
                  <a:pt x="852906" y="474853"/>
                </a:lnTo>
                <a:lnTo>
                  <a:pt x="859967" y="473837"/>
                </a:lnTo>
                <a:lnTo>
                  <a:pt x="867384" y="471246"/>
                </a:lnTo>
                <a:lnTo>
                  <a:pt x="875004" y="467080"/>
                </a:lnTo>
                <a:lnTo>
                  <a:pt x="882827" y="461340"/>
                </a:lnTo>
                <a:lnTo>
                  <a:pt x="886231" y="458216"/>
                </a:lnTo>
                <a:lnTo>
                  <a:pt x="890828" y="454025"/>
                </a:lnTo>
                <a:lnTo>
                  <a:pt x="911288" y="417068"/>
                </a:lnTo>
                <a:lnTo>
                  <a:pt x="911352" y="415798"/>
                </a:lnTo>
                <a:close/>
              </a:path>
              <a:path w="1243964" h="577214">
                <a:moveTo>
                  <a:pt x="969314" y="265430"/>
                </a:moveTo>
                <a:lnTo>
                  <a:pt x="961669" y="257810"/>
                </a:lnTo>
                <a:lnTo>
                  <a:pt x="945184" y="241376"/>
                </a:lnTo>
                <a:lnTo>
                  <a:pt x="945184" y="267589"/>
                </a:lnTo>
                <a:lnTo>
                  <a:pt x="905687" y="307086"/>
                </a:lnTo>
                <a:lnTo>
                  <a:pt x="895781" y="297307"/>
                </a:lnTo>
                <a:lnTo>
                  <a:pt x="906957" y="286131"/>
                </a:lnTo>
                <a:lnTo>
                  <a:pt x="935278" y="257810"/>
                </a:lnTo>
                <a:lnTo>
                  <a:pt x="945184" y="267589"/>
                </a:lnTo>
                <a:lnTo>
                  <a:pt x="945184" y="241376"/>
                </a:lnTo>
                <a:lnTo>
                  <a:pt x="925880" y="222123"/>
                </a:lnTo>
                <a:lnTo>
                  <a:pt x="912799" y="235331"/>
                </a:lnTo>
                <a:lnTo>
                  <a:pt x="924229" y="246634"/>
                </a:lnTo>
                <a:lnTo>
                  <a:pt x="884732" y="286131"/>
                </a:lnTo>
                <a:lnTo>
                  <a:pt x="873302" y="274701"/>
                </a:lnTo>
                <a:lnTo>
                  <a:pt x="860094" y="287909"/>
                </a:lnTo>
                <a:lnTo>
                  <a:pt x="903528" y="331216"/>
                </a:lnTo>
                <a:lnTo>
                  <a:pt x="927658" y="307086"/>
                </a:lnTo>
                <a:lnTo>
                  <a:pt x="969314" y="265430"/>
                </a:lnTo>
                <a:close/>
              </a:path>
              <a:path w="1243964" h="577214">
                <a:moveTo>
                  <a:pt x="1004100" y="271907"/>
                </a:moveTo>
                <a:lnTo>
                  <a:pt x="993051" y="260858"/>
                </a:lnTo>
                <a:lnTo>
                  <a:pt x="898829" y="354965"/>
                </a:lnTo>
                <a:lnTo>
                  <a:pt x="910005" y="366141"/>
                </a:lnTo>
                <a:lnTo>
                  <a:pt x="950391" y="325755"/>
                </a:lnTo>
                <a:lnTo>
                  <a:pt x="984808" y="360172"/>
                </a:lnTo>
                <a:lnTo>
                  <a:pt x="998016" y="347091"/>
                </a:lnTo>
                <a:lnTo>
                  <a:pt x="976757" y="325755"/>
                </a:lnTo>
                <a:lnTo>
                  <a:pt x="963599" y="312547"/>
                </a:lnTo>
                <a:lnTo>
                  <a:pt x="1004100" y="271907"/>
                </a:lnTo>
                <a:close/>
              </a:path>
              <a:path w="1243964" h="577214">
                <a:moveTo>
                  <a:pt x="1095679" y="176276"/>
                </a:moveTo>
                <a:lnTo>
                  <a:pt x="1087348" y="166204"/>
                </a:lnTo>
                <a:lnTo>
                  <a:pt x="1079322" y="156946"/>
                </a:lnTo>
                <a:lnTo>
                  <a:pt x="1071638" y="148488"/>
                </a:lnTo>
                <a:lnTo>
                  <a:pt x="1065644" y="142240"/>
                </a:lnTo>
                <a:lnTo>
                  <a:pt x="1064310" y="140843"/>
                </a:lnTo>
                <a:lnTo>
                  <a:pt x="1041577" y="118110"/>
                </a:lnTo>
                <a:lnTo>
                  <a:pt x="971219" y="188595"/>
                </a:lnTo>
                <a:lnTo>
                  <a:pt x="982014" y="199390"/>
                </a:lnTo>
                <a:lnTo>
                  <a:pt x="1039164" y="142240"/>
                </a:lnTo>
                <a:lnTo>
                  <a:pt x="1050975" y="154051"/>
                </a:lnTo>
                <a:lnTo>
                  <a:pt x="1059688" y="162966"/>
                </a:lnTo>
                <a:lnTo>
                  <a:pt x="1067714" y="171602"/>
                </a:lnTo>
                <a:lnTo>
                  <a:pt x="1075067" y="179971"/>
                </a:lnTo>
                <a:lnTo>
                  <a:pt x="1081709" y="188087"/>
                </a:lnTo>
                <a:lnTo>
                  <a:pt x="1095679" y="176276"/>
                </a:lnTo>
                <a:close/>
              </a:path>
              <a:path w="1243964" h="577214">
                <a:moveTo>
                  <a:pt x="1132382" y="184658"/>
                </a:moveTo>
                <a:lnTo>
                  <a:pt x="1121460" y="173609"/>
                </a:lnTo>
                <a:lnTo>
                  <a:pt x="1086535" y="208534"/>
                </a:lnTo>
                <a:lnTo>
                  <a:pt x="1052245" y="174117"/>
                </a:lnTo>
                <a:lnTo>
                  <a:pt x="1039164" y="187198"/>
                </a:lnTo>
                <a:lnTo>
                  <a:pt x="1073454" y="221615"/>
                </a:lnTo>
                <a:lnTo>
                  <a:pt x="1061516" y="233426"/>
                </a:lnTo>
                <a:lnTo>
                  <a:pt x="1027226" y="199136"/>
                </a:lnTo>
                <a:lnTo>
                  <a:pt x="1014018" y="212217"/>
                </a:lnTo>
                <a:lnTo>
                  <a:pt x="1048435" y="246634"/>
                </a:lnTo>
                <a:lnTo>
                  <a:pt x="1027226" y="267843"/>
                </a:lnTo>
                <a:lnTo>
                  <a:pt x="1038275" y="278892"/>
                </a:lnTo>
                <a:lnTo>
                  <a:pt x="1083678" y="233426"/>
                </a:lnTo>
                <a:lnTo>
                  <a:pt x="1108532" y="208534"/>
                </a:lnTo>
                <a:lnTo>
                  <a:pt x="1132382" y="184658"/>
                </a:lnTo>
                <a:close/>
              </a:path>
              <a:path w="1243964" h="577214">
                <a:moveTo>
                  <a:pt x="1178102" y="91313"/>
                </a:moveTo>
                <a:lnTo>
                  <a:pt x="1152613" y="62458"/>
                </a:lnTo>
                <a:lnTo>
                  <a:pt x="1126667" y="35306"/>
                </a:lnTo>
                <a:lnTo>
                  <a:pt x="1074343" y="87757"/>
                </a:lnTo>
                <a:lnTo>
                  <a:pt x="1085519" y="98933"/>
                </a:lnTo>
                <a:lnTo>
                  <a:pt x="1124889" y="59563"/>
                </a:lnTo>
                <a:lnTo>
                  <a:pt x="1139101" y="74523"/>
                </a:lnTo>
                <a:lnTo>
                  <a:pt x="1150480" y="86791"/>
                </a:lnTo>
                <a:lnTo>
                  <a:pt x="1158989" y="96380"/>
                </a:lnTo>
                <a:lnTo>
                  <a:pt x="1164640" y="103251"/>
                </a:lnTo>
                <a:lnTo>
                  <a:pt x="1178102" y="91313"/>
                </a:lnTo>
                <a:close/>
              </a:path>
              <a:path w="1243964" h="577214">
                <a:moveTo>
                  <a:pt x="1208836" y="100203"/>
                </a:moveTo>
                <a:lnTo>
                  <a:pt x="1197279" y="90043"/>
                </a:lnTo>
                <a:lnTo>
                  <a:pt x="1189939" y="98094"/>
                </a:lnTo>
                <a:lnTo>
                  <a:pt x="1182014" y="106616"/>
                </a:lnTo>
                <a:lnTo>
                  <a:pt x="1173505" y="115620"/>
                </a:lnTo>
                <a:lnTo>
                  <a:pt x="1164386" y="125095"/>
                </a:lnTo>
                <a:lnTo>
                  <a:pt x="1131620" y="92329"/>
                </a:lnTo>
                <a:lnTo>
                  <a:pt x="1118285" y="105664"/>
                </a:lnTo>
                <a:lnTo>
                  <a:pt x="1151178" y="138684"/>
                </a:lnTo>
                <a:lnTo>
                  <a:pt x="1144765" y="145338"/>
                </a:lnTo>
                <a:lnTo>
                  <a:pt x="1138885" y="151358"/>
                </a:lnTo>
                <a:lnTo>
                  <a:pt x="1133525" y="156768"/>
                </a:lnTo>
                <a:lnTo>
                  <a:pt x="1128699" y="161544"/>
                </a:lnTo>
                <a:lnTo>
                  <a:pt x="1141399" y="171196"/>
                </a:lnTo>
                <a:lnTo>
                  <a:pt x="1160246" y="152107"/>
                </a:lnTo>
                <a:lnTo>
                  <a:pt x="1177772" y="133896"/>
                </a:lnTo>
                <a:lnTo>
                  <a:pt x="1186002" y="125095"/>
                </a:lnTo>
                <a:lnTo>
                  <a:pt x="1193965" y="116586"/>
                </a:lnTo>
                <a:lnTo>
                  <a:pt x="1208836" y="100203"/>
                </a:lnTo>
                <a:close/>
              </a:path>
              <a:path w="1243964" h="577214">
                <a:moveTo>
                  <a:pt x="1243634" y="101473"/>
                </a:moveTo>
                <a:lnTo>
                  <a:pt x="1195882" y="53721"/>
                </a:lnTo>
                <a:lnTo>
                  <a:pt x="1206931" y="42672"/>
                </a:lnTo>
                <a:lnTo>
                  <a:pt x="1211122" y="38481"/>
                </a:lnTo>
                <a:lnTo>
                  <a:pt x="1200073" y="27305"/>
                </a:lnTo>
                <a:lnTo>
                  <a:pt x="1184706" y="42672"/>
                </a:lnTo>
                <a:lnTo>
                  <a:pt x="1142034" y="0"/>
                </a:lnTo>
                <a:lnTo>
                  <a:pt x="1128699" y="13335"/>
                </a:lnTo>
                <a:lnTo>
                  <a:pt x="1230172" y="114808"/>
                </a:lnTo>
                <a:lnTo>
                  <a:pt x="1243634" y="10147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4123" y="4370451"/>
            <a:ext cx="271145" cy="257175"/>
          </a:xfrm>
          <a:custGeom>
            <a:avLst/>
            <a:gdLst/>
            <a:ahLst/>
            <a:cxnLst/>
            <a:rect l="l" t="t" r="r" b="b"/>
            <a:pathLst>
              <a:path w="271144" h="257175">
                <a:moveTo>
                  <a:pt x="74675" y="213360"/>
                </a:moveTo>
                <a:lnTo>
                  <a:pt x="61340" y="226568"/>
                </a:lnTo>
                <a:lnTo>
                  <a:pt x="91693" y="256794"/>
                </a:lnTo>
                <a:lnTo>
                  <a:pt x="115950" y="232537"/>
                </a:lnTo>
                <a:lnTo>
                  <a:pt x="93852" y="232537"/>
                </a:lnTo>
                <a:lnTo>
                  <a:pt x="74675" y="213360"/>
                </a:lnTo>
                <a:close/>
              </a:path>
              <a:path w="271144" h="257175">
                <a:moveTo>
                  <a:pt x="104647" y="171704"/>
                </a:moveTo>
                <a:lnTo>
                  <a:pt x="59816" y="171704"/>
                </a:lnTo>
                <a:lnTo>
                  <a:pt x="71119" y="183006"/>
                </a:lnTo>
                <a:lnTo>
                  <a:pt x="30733" y="223393"/>
                </a:lnTo>
                <a:lnTo>
                  <a:pt x="41782" y="234569"/>
                </a:lnTo>
                <a:lnTo>
                  <a:pt x="104647" y="171704"/>
                </a:lnTo>
                <a:close/>
              </a:path>
              <a:path w="271144" h="257175">
                <a:moveTo>
                  <a:pt x="148462" y="177926"/>
                </a:moveTo>
                <a:lnTo>
                  <a:pt x="93852" y="232537"/>
                </a:lnTo>
                <a:lnTo>
                  <a:pt x="115950" y="232537"/>
                </a:lnTo>
                <a:lnTo>
                  <a:pt x="159512" y="188975"/>
                </a:lnTo>
                <a:lnTo>
                  <a:pt x="148462" y="177926"/>
                </a:lnTo>
                <a:close/>
              </a:path>
              <a:path w="271144" h="257175">
                <a:moveTo>
                  <a:pt x="13334" y="150875"/>
                </a:moveTo>
                <a:lnTo>
                  <a:pt x="0" y="164211"/>
                </a:lnTo>
                <a:lnTo>
                  <a:pt x="33654" y="197866"/>
                </a:lnTo>
                <a:lnTo>
                  <a:pt x="58165" y="173355"/>
                </a:lnTo>
                <a:lnTo>
                  <a:pt x="35687" y="173355"/>
                </a:lnTo>
                <a:lnTo>
                  <a:pt x="13334" y="150875"/>
                </a:lnTo>
                <a:close/>
              </a:path>
              <a:path w="271144" h="257175">
                <a:moveTo>
                  <a:pt x="89407" y="119634"/>
                </a:moveTo>
                <a:lnTo>
                  <a:pt x="35687" y="173355"/>
                </a:lnTo>
                <a:lnTo>
                  <a:pt x="58165" y="173355"/>
                </a:lnTo>
                <a:lnTo>
                  <a:pt x="59816" y="171704"/>
                </a:lnTo>
                <a:lnTo>
                  <a:pt x="104647" y="171704"/>
                </a:lnTo>
                <a:lnTo>
                  <a:pt x="106552" y="169799"/>
                </a:lnTo>
                <a:lnTo>
                  <a:pt x="84327" y="169799"/>
                </a:lnTo>
                <a:lnTo>
                  <a:pt x="73025" y="158496"/>
                </a:lnTo>
                <a:lnTo>
                  <a:pt x="100583" y="130937"/>
                </a:lnTo>
                <a:lnTo>
                  <a:pt x="89407" y="119634"/>
                </a:lnTo>
                <a:close/>
              </a:path>
              <a:path w="271144" h="257175">
                <a:moveTo>
                  <a:pt x="124840" y="129286"/>
                </a:moveTo>
                <a:lnTo>
                  <a:pt x="84327" y="169799"/>
                </a:lnTo>
                <a:lnTo>
                  <a:pt x="106552" y="169799"/>
                </a:lnTo>
                <a:lnTo>
                  <a:pt x="136016" y="140335"/>
                </a:lnTo>
                <a:lnTo>
                  <a:pt x="124840" y="129286"/>
                </a:lnTo>
                <a:close/>
              </a:path>
              <a:path w="271144" h="257175">
                <a:moveTo>
                  <a:pt x="250444" y="67056"/>
                </a:moveTo>
                <a:lnTo>
                  <a:pt x="224154" y="67056"/>
                </a:lnTo>
                <a:lnTo>
                  <a:pt x="229362" y="72390"/>
                </a:lnTo>
                <a:lnTo>
                  <a:pt x="176021" y="125730"/>
                </a:lnTo>
                <a:lnTo>
                  <a:pt x="202056" y="151637"/>
                </a:lnTo>
                <a:lnTo>
                  <a:pt x="225932" y="127762"/>
                </a:lnTo>
                <a:lnTo>
                  <a:pt x="204469" y="127762"/>
                </a:lnTo>
                <a:lnTo>
                  <a:pt x="199135" y="122428"/>
                </a:lnTo>
                <a:lnTo>
                  <a:pt x="252475" y="69087"/>
                </a:lnTo>
                <a:lnTo>
                  <a:pt x="250444" y="67056"/>
                </a:lnTo>
                <a:close/>
              </a:path>
              <a:path w="271144" h="257175">
                <a:moveTo>
                  <a:pt x="260222" y="71881"/>
                </a:moveTo>
                <a:lnTo>
                  <a:pt x="204469" y="127762"/>
                </a:lnTo>
                <a:lnTo>
                  <a:pt x="225932" y="127762"/>
                </a:lnTo>
                <a:lnTo>
                  <a:pt x="271018" y="82676"/>
                </a:lnTo>
                <a:lnTo>
                  <a:pt x="260222" y="71881"/>
                </a:lnTo>
                <a:close/>
              </a:path>
              <a:path w="271144" h="257175">
                <a:moveTo>
                  <a:pt x="214629" y="76581"/>
                </a:moveTo>
                <a:lnTo>
                  <a:pt x="180212" y="76581"/>
                </a:lnTo>
                <a:lnTo>
                  <a:pt x="186689" y="83057"/>
                </a:lnTo>
                <a:lnTo>
                  <a:pt x="160019" y="109728"/>
                </a:lnTo>
                <a:lnTo>
                  <a:pt x="170814" y="120396"/>
                </a:lnTo>
                <a:lnTo>
                  <a:pt x="214629" y="76581"/>
                </a:lnTo>
                <a:close/>
              </a:path>
              <a:path w="271144" h="257175">
                <a:moveTo>
                  <a:pt x="223138" y="12065"/>
                </a:moveTo>
                <a:lnTo>
                  <a:pt x="128904" y="106172"/>
                </a:lnTo>
                <a:lnTo>
                  <a:pt x="139700" y="116967"/>
                </a:lnTo>
                <a:lnTo>
                  <a:pt x="180212" y="76581"/>
                </a:lnTo>
                <a:lnTo>
                  <a:pt x="214629" y="76581"/>
                </a:lnTo>
                <a:lnTo>
                  <a:pt x="221360" y="69850"/>
                </a:lnTo>
                <a:lnTo>
                  <a:pt x="199897" y="69850"/>
                </a:lnTo>
                <a:lnTo>
                  <a:pt x="193420" y="63373"/>
                </a:lnTo>
                <a:lnTo>
                  <a:pt x="233933" y="22860"/>
                </a:lnTo>
                <a:lnTo>
                  <a:pt x="223138" y="12065"/>
                </a:lnTo>
                <a:close/>
              </a:path>
              <a:path w="271144" h="257175">
                <a:moveTo>
                  <a:pt x="142620" y="12700"/>
                </a:moveTo>
                <a:lnTo>
                  <a:pt x="129539" y="25781"/>
                </a:lnTo>
                <a:lnTo>
                  <a:pt x="133857" y="29972"/>
                </a:lnTo>
                <a:lnTo>
                  <a:pt x="138049" y="34162"/>
                </a:lnTo>
                <a:lnTo>
                  <a:pt x="123586" y="77811"/>
                </a:lnTo>
                <a:lnTo>
                  <a:pt x="116585" y="86741"/>
                </a:lnTo>
                <a:lnTo>
                  <a:pt x="133350" y="89407"/>
                </a:lnTo>
                <a:lnTo>
                  <a:pt x="142446" y="75291"/>
                </a:lnTo>
                <a:lnTo>
                  <a:pt x="148780" y="61722"/>
                </a:lnTo>
                <a:lnTo>
                  <a:pt x="152352" y="48724"/>
                </a:lnTo>
                <a:lnTo>
                  <a:pt x="153162" y="36322"/>
                </a:lnTo>
                <a:lnTo>
                  <a:pt x="166239" y="35200"/>
                </a:lnTo>
                <a:lnTo>
                  <a:pt x="179577" y="31448"/>
                </a:lnTo>
                <a:lnTo>
                  <a:pt x="193202" y="25052"/>
                </a:lnTo>
                <a:lnTo>
                  <a:pt x="198142" y="21843"/>
                </a:lnTo>
                <a:lnTo>
                  <a:pt x="158750" y="21843"/>
                </a:lnTo>
                <a:lnTo>
                  <a:pt x="151002" y="21209"/>
                </a:lnTo>
                <a:lnTo>
                  <a:pt x="146812" y="17018"/>
                </a:lnTo>
                <a:lnTo>
                  <a:pt x="142620" y="12700"/>
                </a:lnTo>
                <a:close/>
              </a:path>
              <a:path w="271144" h="257175">
                <a:moveTo>
                  <a:pt x="226568" y="43180"/>
                </a:moveTo>
                <a:lnTo>
                  <a:pt x="199897" y="69850"/>
                </a:lnTo>
                <a:lnTo>
                  <a:pt x="221360" y="69850"/>
                </a:lnTo>
                <a:lnTo>
                  <a:pt x="224154" y="67056"/>
                </a:lnTo>
                <a:lnTo>
                  <a:pt x="250444" y="67056"/>
                </a:lnTo>
                <a:lnTo>
                  <a:pt x="226568" y="43180"/>
                </a:lnTo>
                <a:close/>
              </a:path>
              <a:path w="271144" h="257175">
                <a:moveTo>
                  <a:pt x="203581" y="0"/>
                </a:moveTo>
                <a:lnTo>
                  <a:pt x="169799" y="18923"/>
                </a:lnTo>
                <a:lnTo>
                  <a:pt x="158750" y="21843"/>
                </a:lnTo>
                <a:lnTo>
                  <a:pt x="198142" y="21843"/>
                </a:lnTo>
                <a:lnTo>
                  <a:pt x="207137" y="16001"/>
                </a:lnTo>
                <a:lnTo>
                  <a:pt x="203581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8901" y="4351146"/>
            <a:ext cx="267335" cy="273050"/>
          </a:xfrm>
          <a:custGeom>
            <a:avLst/>
            <a:gdLst/>
            <a:ahLst/>
            <a:cxnLst/>
            <a:rect l="l" t="t" r="r" b="b"/>
            <a:pathLst>
              <a:path w="267335" h="273050">
                <a:moveTo>
                  <a:pt x="137413" y="186435"/>
                </a:moveTo>
                <a:lnTo>
                  <a:pt x="111506" y="186435"/>
                </a:lnTo>
                <a:lnTo>
                  <a:pt x="117602" y="192531"/>
                </a:lnTo>
                <a:lnTo>
                  <a:pt x="64897" y="245236"/>
                </a:lnTo>
                <a:lnTo>
                  <a:pt x="92583" y="272922"/>
                </a:lnTo>
                <a:lnTo>
                  <a:pt x="116713" y="248792"/>
                </a:lnTo>
                <a:lnTo>
                  <a:pt x="94615" y="248792"/>
                </a:lnTo>
                <a:lnTo>
                  <a:pt x="88137" y="242315"/>
                </a:lnTo>
                <a:lnTo>
                  <a:pt x="140716" y="189737"/>
                </a:lnTo>
                <a:lnTo>
                  <a:pt x="137413" y="186435"/>
                </a:lnTo>
                <a:close/>
              </a:path>
              <a:path w="267335" h="273050">
                <a:moveTo>
                  <a:pt x="149733" y="193675"/>
                </a:moveTo>
                <a:lnTo>
                  <a:pt x="94615" y="248792"/>
                </a:lnTo>
                <a:lnTo>
                  <a:pt x="116713" y="248792"/>
                </a:lnTo>
                <a:lnTo>
                  <a:pt x="160781" y="204723"/>
                </a:lnTo>
                <a:lnTo>
                  <a:pt x="149733" y="193675"/>
                </a:lnTo>
                <a:close/>
              </a:path>
              <a:path w="267335" h="273050">
                <a:moveTo>
                  <a:pt x="113284" y="162305"/>
                </a:moveTo>
                <a:lnTo>
                  <a:pt x="47625" y="227964"/>
                </a:lnTo>
                <a:lnTo>
                  <a:pt x="58800" y="239013"/>
                </a:lnTo>
                <a:lnTo>
                  <a:pt x="111506" y="186435"/>
                </a:lnTo>
                <a:lnTo>
                  <a:pt x="137413" y="186435"/>
                </a:lnTo>
                <a:lnTo>
                  <a:pt x="113284" y="162305"/>
                </a:lnTo>
                <a:close/>
              </a:path>
              <a:path w="267335" h="273050">
                <a:moveTo>
                  <a:pt x="12827" y="157225"/>
                </a:moveTo>
                <a:lnTo>
                  <a:pt x="0" y="170179"/>
                </a:lnTo>
                <a:lnTo>
                  <a:pt x="9525" y="179704"/>
                </a:lnTo>
                <a:lnTo>
                  <a:pt x="13882" y="184894"/>
                </a:lnTo>
                <a:lnTo>
                  <a:pt x="17240" y="190738"/>
                </a:lnTo>
                <a:lnTo>
                  <a:pt x="19597" y="197225"/>
                </a:lnTo>
                <a:lnTo>
                  <a:pt x="20955" y="204342"/>
                </a:lnTo>
                <a:lnTo>
                  <a:pt x="21266" y="211915"/>
                </a:lnTo>
                <a:lnTo>
                  <a:pt x="20494" y="219773"/>
                </a:lnTo>
                <a:lnTo>
                  <a:pt x="18634" y="227964"/>
                </a:lnTo>
                <a:lnTo>
                  <a:pt x="15748" y="236346"/>
                </a:lnTo>
                <a:lnTo>
                  <a:pt x="34036" y="236854"/>
                </a:lnTo>
                <a:lnTo>
                  <a:pt x="38253" y="204342"/>
                </a:lnTo>
                <a:lnTo>
                  <a:pt x="37718" y="198246"/>
                </a:lnTo>
                <a:lnTo>
                  <a:pt x="35814" y="192404"/>
                </a:lnTo>
                <a:lnTo>
                  <a:pt x="58770" y="192404"/>
                </a:lnTo>
                <a:lnTo>
                  <a:pt x="65478" y="191369"/>
                </a:lnTo>
                <a:lnTo>
                  <a:pt x="77216" y="188340"/>
                </a:lnTo>
                <a:lnTo>
                  <a:pt x="75680" y="176783"/>
                </a:lnTo>
                <a:lnTo>
                  <a:pt x="46228" y="176783"/>
                </a:lnTo>
                <a:lnTo>
                  <a:pt x="39229" y="175879"/>
                </a:lnTo>
                <a:lnTo>
                  <a:pt x="32908" y="173926"/>
                </a:lnTo>
                <a:lnTo>
                  <a:pt x="27279" y="170926"/>
                </a:lnTo>
                <a:lnTo>
                  <a:pt x="22352" y="166877"/>
                </a:lnTo>
                <a:lnTo>
                  <a:pt x="12827" y="157225"/>
                </a:lnTo>
                <a:close/>
              </a:path>
              <a:path w="267335" h="273050">
                <a:moveTo>
                  <a:pt x="58770" y="192404"/>
                </a:moveTo>
                <a:lnTo>
                  <a:pt x="35814" y="192404"/>
                </a:lnTo>
                <a:lnTo>
                  <a:pt x="44765" y="193377"/>
                </a:lnTo>
                <a:lnTo>
                  <a:pt x="54657" y="193039"/>
                </a:lnTo>
                <a:lnTo>
                  <a:pt x="58770" y="192404"/>
                </a:lnTo>
                <a:close/>
              </a:path>
              <a:path w="267335" h="273050">
                <a:moveTo>
                  <a:pt x="74803" y="170179"/>
                </a:moveTo>
                <a:lnTo>
                  <a:pt x="67873" y="173319"/>
                </a:lnTo>
                <a:lnTo>
                  <a:pt x="60801" y="175482"/>
                </a:lnTo>
                <a:lnTo>
                  <a:pt x="53586" y="176645"/>
                </a:lnTo>
                <a:lnTo>
                  <a:pt x="46228" y="176783"/>
                </a:lnTo>
                <a:lnTo>
                  <a:pt x="75680" y="176783"/>
                </a:lnTo>
                <a:lnTo>
                  <a:pt x="74803" y="170179"/>
                </a:lnTo>
                <a:close/>
              </a:path>
              <a:path w="267335" h="273050">
                <a:moveTo>
                  <a:pt x="58420" y="107441"/>
                </a:moveTo>
                <a:lnTo>
                  <a:pt x="45466" y="120395"/>
                </a:lnTo>
                <a:lnTo>
                  <a:pt x="96393" y="171322"/>
                </a:lnTo>
                <a:lnTo>
                  <a:pt x="109347" y="158369"/>
                </a:lnTo>
                <a:lnTo>
                  <a:pt x="58420" y="107441"/>
                </a:lnTo>
                <a:close/>
              </a:path>
              <a:path w="267335" h="273050">
                <a:moveTo>
                  <a:pt x="164226" y="62610"/>
                </a:moveTo>
                <a:lnTo>
                  <a:pt x="143256" y="62610"/>
                </a:lnTo>
                <a:lnTo>
                  <a:pt x="149355" y="72467"/>
                </a:lnTo>
                <a:lnTo>
                  <a:pt x="153955" y="83169"/>
                </a:lnTo>
                <a:lnTo>
                  <a:pt x="157079" y="94704"/>
                </a:lnTo>
                <a:lnTo>
                  <a:pt x="158750" y="107060"/>
                </a:lnTo>
                <a:lnTo>
                  <a:pt x="158891" y="114553"/>
                </a:lnTo>
                <a:lnTo>
                  <a:pt x="158904" y="120395"/>
                </a:lnTo>
                <a:lnTo>
                  <a:pt x="157781" y="131619"/>
                </a:lnTo>
                <a:lnTo>
                  <a:pt x="155124" y="143154"/>
                </a:lnTo>
                <a:lnTo>
                  <a:pt x="151003" y="154177"/>
                </a:lnTo>
                <a:lnTo>
                  <a:pt x="170815" y="153542"/>
                </a:lnTo>
                <a:lnTo>
                  <a:pt x="174650" y="137064"/>
                </a:lnTo>
                <a:lnTo>
                  <a:pt x="176450" y="120967"/>
                </a:lnTo>
                <a:lnTo>
                  <a:pt x="176226" y="105251"/>
                </a:lnTo>
                <a:lnTo>
                  <a:pt x="173990" y="89915"/>
                </a:lnTo>
                <a:lnTo>
                  <a:pt x="169822" y="75273"/>
                </a:lnTo>
                <a:lnTo>
                  <a:pt x="164226" y="62610"/>
                </a:lnTo>
                <a:close/>
              </a:path>
              <a:path w="267335" h="273050">
                <a:moveTo>
                  <a:pt x="165735" y="0"/>
                </a:moveTo>
                <a:lnTo>
                  <a:pt x="152781" y="12953"/>
                </a:lnTo>
                <a:lnTo>
                  <a:pt x="254254" y="114553"/>
                </a:lnTo>
                <a:lnTo>
                  <a:pt x="267208" y="101600"/>
                </a:lnTo>
                <a:lnTo>
                  <a:pt x="165735" y="0"/>
                </a:lnTo>
                <a:close/>
              </a:path>
              <a:path w="267335" h="273050">
                <a:moveTo>
                  <a:pt x="146177" y="37464"/>
                </a:moveTo>
                <a:lnTo>
                  <a:pt x="96393" y="87248"/>
                </a:lnTo>
                <a:lnTo>
                  <a:pt x="107568" y="98297"/>
                </a:lnTo>
                <a:lnTo>
                  <a:pt x="143256" y="62610"/>
                </a:lnTo>
                <a:lnTo>
                  <a:pt x="164226" y="62610"/>
                </a:lnTo>
                <a:lnTo>
                  <a:pt x="163798" y="61642"/>
                </a:lnTo>
                <a:lnTo>
                  <a:pt x="155916" y="49035"/>
                </a:lnTo>
                <a:lnTo>
                  <a:pt x="146177" y="37464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16248" y="4351146"/>
            <a:ext cx="287020" cy="258445"/>
          </a:xfrm>
          <a:custGeom>
            <a:avLst/>
            <a:gdLst/>
            <a:ahLst/>
            <a:cxnLst/>
            <a:rect l="l" t="t" r="r" b="b"/>
            <a:pathLst>
              <a:path w="287020" h="258445">
                <a:moveTo>
                  <a:pt x="144107" y="177367"/>
                </a:moveTo>
                <a:lnTo>
                  <a:pt x="106425" y="196722"/>
                </a:lnTo>
                <a:lnTo>
                  <a:pt x="87143" y="234221"/>
                </a:lnTo>
                <a:lnTo>
                  <a:pt x="87963" y="240585"/>
                </a:lnTo>
                <a:lnTo>
                  <a:pt x="111236" y="258367"/>
                </a:lnTo>
                <a:lnTo>
                  <a:pt x="118237" y="257682"/>
                </a:lnTo>
                <a:lnTo>
                  <a:pt x="125642" y="255426"/>
                </a:lnTo>
                <a:lnTo>
                  <a:pt x="133191" y="251539"/>
                </a:lnTo>
                <a:lnTo>
                  <a:pt x="140882" y="246056"/>
                </a:lnTo>
                <a:lnTo>
                  <a:pt x="145750" y="241680"/>
                </a:lnTo>
                <a:lnTo>
                  <a:pt x="114808" y="241680"/>
                </a:lnTo>
                <a:lnTo>
                  <a:pt x="110616" y="240919"/>
                </a:lnTo>
                <a:lnTo>
                  <a:pt x="104521" y="234822"/>
                </a:lnTo>
                <a:lnTo>
                  <a:pt x="103759" y="230758"/>
                </a:lnTo>
                <a:lnTo>
                  <a:pt x="106552" y="220344"/>
                </a:lnTo>
                <a:lnTo>
                  <a:pt x="135381" y="195325"/>
                </a:lnTo>
                <a:lnTo>
                  <a:pt x="140588" y="193928"/>
                </a:lnTo>
                <a:lnTo>
                  <a:pt x="166909" y="193928"/>
                </a:lnTo>
                <a:lnTo>
                  <a:pt x="165048" y="189406"/>
                </a:lnTo>
                <a:lnTo>
                  <a:pt x="161162" y="184403"/>
                </a:lnTo>
                <a:lnTo>
                  <a:pt x="156160" y="180518"/>
                </a:lnTo>
                <a:lnTo>
                  <a:pt x="150479" y="178180"/>
                </a:lnTo>
                <a:lnTo>
                  <a:pt x="144107" y="177367"/>
                </a:lnTo>
                <a:close/>
              </a:path>
              <a:path w="287020" h="258445">
                <a:moveTo>
                  <a:pt x="101475" y="184657"/>
                </a:moveTo>
                <a:lnTo>
                  <a:pt x="31876" y="184657"/>
                </a:lnTo>
                <a:lnTo>
                  <a:pt x="36067" y="188721"/>
                </a:lnTo>
                <a:lnTo>
                  <a:pt x="40275" y="193928"/>
                </a:lnTo>
                <a:lnTo>
                  <a:pt x="43465" y="199882"/>
                </a:lnTo>
                <a:lnTo>
                  <a:pt x="45676" y="206706"/>
                </a:lnTo>
                <a:lnTo>
                  <a:pt x="46862" y="214375"/>
                </a:lnTo>
                <a:lnTo>
                  <a:pt x="46936" y="223488"/>
                </a:lnTo>
                <a:lnTo>
                  <a:pt x="46259" y="230171"/>
                </a:lnTo>
                <a:lnTo>
                  <a:pt x="44469" y="237753"/>
                </a:lnTo>
                <a:lnTo>
                  <a:pt x="41655" y="245109"/>
                </a:lnTo>
                <a:lnTo>
                  <a:pt x="60325" y="245109"/>
                </a:lnTo>
                <a:lnTo>
                  <a:pt x="62439" y="239013"/>
                </a:lnTo>
                <a:lnTo>
                  <a:pt x="62503" y="238759"/>
                </a:lnTo>
                <a:lnTo>
                  <a:pt x="63626" y="231266"/>
                </a:lnTo>
                <a:lnTo>
                  <a:pt x="63846" y="223488"/>
                </a:lnTo>
                <a:lnTo>
                  <a:pt x="64147" y="215939"/>
                </a:lnTo>
                <a:lnTo>
                  <a:pt x="64139" y="212201"/>
                </a:lnTo>
                <a:lnTo>
                  <a:pt x="63373" y="205739"/>
                </a:lnTo>
                <a:lnTo>
                  <a:pt x="61340" y="200025"/>
                </a:lnTo>
                <a:lnTo>
                  <a:pt x="85710" y="200025"/>
                </a:lnTo>
                <a:lnTo>
                  <a:pt x="91487" y="199078"/>
                </a:lnTo>
                <a:lnTo>
                  <a:pt x="102488" y="195960"/>
                </a:lnTo>
                <a:lnTo>
                  <a:pt x="101475" y="184657"/>
                </a:lnTo>
                <a:close/>
              </a:path>
              <a:path w="287020" h="258445">
                <a:moveTo>
                  <a:pt x="166909" y="193928"/>
                </a:moveTo>
                <a:lnTo>
                  <a:pt x="140588" y="193928"/>
                </a:lnTo>
                <a:lnTo>
                  <a:pt x="144779" y="194690"/>
                </a:lnTo>
                <a:lnTo>
                  <a:pt x="147700" y="197738"/>
                </a:lnTo>
                <a:lnTo>
                  <a:pt x="150875" y="200786"/>
                </a:lnTo>
                <a:lnTo>
                  <a:pt x="151637" y="204977"/>
                </a:lnTo>
                <a:lnTo>
                  <a:pt x="150113" y="210184"/>
                </a:lnTo>
                <a:lnTo>
                  <a:pt x="148589" y="215519"/>
                </a:lnTo>
                <a:lnTo>
                  <a:pt x="114808" y="241680"/>
                </a:lnTo>
                <a:lnTo>
                  <a:pt x="145750" y="241680"/>
                </a:lnTo>
                <a:lnTo>
                  <a:pt x="167512" y="208533"/>
                </a:lnTo>
                <a:lnTo>
                  <a:pt x="168199" y="201459"/>
                </a:lnTo>
                <a:lnTo>
                  <a:pt x="167386" y="195087"/>
                </a:lnTo>
                <a:lnTo>
                  <a:pt x="166909" y="193928"/>
                </a:lnTo>
                <a:close/>
              </a:path>
              <a:path w="287020" h="258445">
                <a:moveTo>
                  <a:pt x="54610" y="140080"/>
                </a:moveTo>
                <a:lnTo>
                  <a:pt x="0" y="194563"/>
                </a:lnTo>
                <a:lnTo>
                  <a:pt x="10922" y="205612"/>
                </a:lnTo>
                <a:lnTo>
                  <a:pt x="31876" y="184657"/>
                </a:lnTo>
                <a:lnTo>
                  <a:pt x="101475" y="184657"/>
                </a:lnTo>
                <a:lnTo>
                  <a:pt x="101464" y="184530"/>
                </a:lnTo>
                <a:lnTo>
                  <a:pt x="72136" y="184530"/>
                </a:lnTo>
                <a:lnTo>
                  <a:pt x="62611" y="184276"/>
                </a:lnTo>
                <a:lnTo>
                  <a:pt x="54863" y="181101"/>
                </a:lnTo>
                <a:lnTo>
                  <a:pt x="48767" y="175132"/>
                </a:lnTo>
                <a:lnTo>
                  <a:pt x="45085" y="171450"/>
                </a:lnTo>
                <a:lnTo>
                  <a:pt x="65531" y="151002"/>
                </a:lnTo>
                <a:lnTo>
                  <a:pt x="54610" y="140080"/>
                </a:lnTo>
                <a:close/>
              </a:path>
              <a:path w="287020" h="258445">
                <a:moveTo>
                  <a:pt x="85710" y="200025"/>
                </a:moveTo>
                <a:lnTo>
                  <a:pt x="61340" y="200025"/>
                </a:lnTo>
                <a:lnTo>
                  <a:pt x="70913" y="201122"/>
                </a:lnTo>
                <a:lnTo>
                  <a:pt x="81059" y="200786"/>
                </a:lnTo>
                <a:lnTo>
                  <a:pt x="85710" y="200025"/>
                </a:lnTo>
                <a:close/>
              </a:path>
              <a:path w="287020" h="258445">
                <a:moveTo>
                  <a:pt x="100837" y="177545"/>
                </a:moveTo>
                <a:lnTo>
                  <a:pt x="93602" y="180762"/>
                </a:lnTo>
                <a:lnTo>
                  <a:pt x="86391" y="182991"/>
                </a:lnTo>
                <a:lnTo>
                  <a:pt x="79179" y="184245"/>
                </a:lnTo>
                <a:lnTo>
                  <a:pt x="72136" y="184530"/>
                </a:lnTo>
                <a:lnTo>
                  <a:pt x="101464" y="184530"/>
                </a:lnTo>
                <a:lnTo>
                  <a:pt x="100837" y="177545"/>
                </a:lnTo>
                <a:close/>
              </a:path>
              <a:path w="287020" h="258445">
                <a:moveTo>
                  <a:pt x="125958" y="152400"/>
                </a:moveTo>
                <a:lnTo>
                  <a:pt x="100075" y="152400"/>
                </a:lnTo>
                <a:lnTo>
                  <a:pt x="124713" y="177037"/>
                </a:lnTo>
                <a:lnTo>
                  <a:pt x="137667" y="164083"/>
                </a:lnTo>
                <a:lnTo>
                  <a:pt x="125958" y="152400"/>
                </a:lnTo>
                <a:close/>
              </a:path>
              <a:path w="287020" h="258445">
                <a:moveTo>
                  <a:pt x="79501" y="106044"/>
                </a:moveTo>
                <a:lnTo>
                  <a:pt x="66548" y="118871"/>
                </a:lnTo>
                <a:lnTo>
                  <a:pt x="89535" y="141858"/>
                </a:lnTo>
                <a:lnTo>
                  <a:pt x="70485" y="160908"/>
                </a:lnTo>
                <a:lnTo>
                  <a:pt x="81025" y="171576"/>
                </a:lnTo>
                <a:lnTo>
                  <a:pt x="100075" y="152400"/>
                </a:lnTo>
                <a:lnTo>
                  <a:pt x="125958" y="152400"/>
                </a:lnTo>
                <a:lnTo>
                  <a:pt x="79501" y="106044"/>
                </a:lnTo>
                <a:close/>
              </a:path>
              <a:path w="287020" h="258445">
                <a:moveTo>
                  <a:pt x="146050" y="53085"/>
                </a:moveTo>
                <a:lnTo>
                  <a:pt x="132714" y="66420"/>
                </a:lnTo>
                <a:lnTo>
                  <a:pt x="152526" y="86105"/>
                </a:lnTo>
                <a:lnTo>
                  <a:pt x="158216" y="92747"/>
                </a:lnTo>
                <a:lnTo>
                  <a:pt x="170878" y="137048"/>
                </a:lnTo>
                <a:lnTo>
                  <a:pt x="169878" y="146325"/>
                </a:lnTo>
                <a:lnTo>
                  <a:pt x="167639" y="155447"/>
                </a:lnTo>
                <a:lnTo>
                  <a:pt x="187198" y="154431"/>
                </a:lnTo>
                <a:lnTo>
                  <a:pt x="188655" y="141858"/>
                </a:lnTo>
                <a:lnTo>
                  <a:pt x="188579" y="129000"/>
                </a:lnTo>
                <a:lnTo>
                  <a:pt x="186930" y="116498"/>
                </a:lnTo>
                <a:lnTo>
                  <a:pt x="183768" y="104139"/>
                </a:lnTo>
                <a:lnTo>
                  <a:pt x="232033" y="104139"/>
                </a:lnTo>
                <a:lnTo>
                  <a:pt x="231125" y="89963"/>
                </a:lnTo>
                <a:lnTo>
                  <a:pt x="214312" y="89963"/>
                </a:lnTo>
                <a:lnTo>
                  <a:pt x="205454" y="89929"/>
                </a:lnTo>
                <a:lnTo>
                  <a:pt x="165353" y="72516"/>
                </a:lnTo>
                <a:lnTo>
                  <a:pt x="146050" y="53085"/>
                </a:lnTo>
                <a:close/>
              </a:path>
              <a:path w="287020" h="258445">
                <a:moveTo>
                  <a:pt x="185547" y="0"/>
                </a:moveTo>
                <a:lnTo>
                  <a:pt x="172465" y="13080"/>
                </a:lnTo>
                <a:lnTo>
                  <a:pt x="273938" y="114553"/>
                </a:lnTo>
                <a:lnTo>
                  <a:pt x="287020" y="101472"/>
                </a:lnTo>
                <a:lnTo>
                  <a:pt x="185547" y="0"/>
                </a:lnTo>
                <a:close/>
              </a:path>
              <a:path w="287020" h="258445">
                <a:moveTo>
                  <a:pt x="232033" y="104139"/>
                </a:moveTo>
                <a:lnTo>
                  <a:pt x="183768" y="104139"/>
                </a:lnTo>
                <a:lnTo>
                  <a:pt x="195651" y="106687"/>
                </a:lnTo>
                <a:lnTo>
                  <a:pt x="207676" y="107854"/>
                </a:lnTo>
                <a:lnTo>
                  <a:pt x="219844" y="107640"/>
                </a:lnTo>
                <a:lnTo>
                  <a:pt x="232155" y="106044"/>
                </a:lnTo>
                <a:lnTo>
                  <a:pt x="232033" y="104139"/>
                </a:lnTo>
                <a:close/>
              </a:path>
              <a:path w="287020" h="258445">
                <a:moveTo>
                  <a:pt x="230886" y="86232"/>
                </a:moveTo>
                <a:lnTo>
                  <a:pt x="222789" y="88735"/>
                </a:lnTo>
                <a:lnTo>
                  <a:pt x="214312" y="89963"/>
                </a:lnTo>
                <a:lnTo>
                  <a:pt x="231125" y="89963"/>
                </a:lnTo>
                <a:lnTo>
                  <a:pt x="230886" y="86232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9792" y="1360839"/>
            <a:ext cx="3609628" cy="2844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35321" y="4115520"/>
            <a:ext cx="12636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1509" y="4115520"/>
            <a:ext cx="304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5321" y="3811990"/>
            <a:ext cx="12636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61509" y="3811990"/>
            <a:ext cx="304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0994" y="3508333"/>
            <a:ext cx="21145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62372" y="3508333"/>
            <a:ext cx="304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50994" y="3204422"/>
            <a:ext cx="21145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1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62372" y="3204422"/>
            <a:ext cx="304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50994" y="2900892"/>
            <a:ext cx="21145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2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2372" y="2900892"/>
            <a:ext cx="304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50994" y="2596981"/>
            <a:ext cx="21145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2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62372" y="2596981"/>
            <a:ext cx="304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50994" y="2293451"/>
            <a:ext cx="21145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3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62372" y="2293451"/>
            <a:ext cx="304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50994" y="1989540"/>
            <a:ext cx="211454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3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5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62372" y="1989540"/>
            <a:ext cx="3048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1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50994" y="1381823"/>
            <a:ext cx="211454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spc="-10" dirty="0">
                <a:solidFill>
                  <a:srgbClr val="44536A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5.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r>
              <a:rPr sz="1200" spc="-15" dirty="0">
                <a:solidFill>
                  <a:srgbClr val="44536A"/>
                </a:solidFill>
                <a:latin typeface="Arial"/>
                <a:cs typeface="Arial"/>
              </a:rPr>
              <a:t>4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62372" y="1381823"/>
            <a:ext cx="304800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0"/>
              </a:lnSpc>
            </a:pPr>
            <a:r>
              <a:rPr sz="1200" spc="-1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44536A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r>
              <a:rPr sz="1200" spc="-10" dirty="0">
                <a:solidFill>
                  <a:srgbClr val="44536A"/>
                </a:solidFill>
                <a:latin typeface="Arial"/>
                <a:cs typeface="Arial"/>
              </a:rPr>
              <a:t>0</a:t>
            </a:r>
            <a:r>
              <a:rPr sz="1200" spc="-5" dirty="0">
                <a:solidFill>
                  <a:srgbClr val="44536A"/>
                </a:solidFill>
                <a:latin typeface="Arial"/>
                <a:cs typeface="Arial"/>
              </a:rPr>
              <a:t>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75682" y="4359275"/>
            <a:ext cx="603885" cy="574040"/>
          </a:xfrm>
          <a:custGeom>
            <a:avLst/>
            <a:gdLst/>
            <a:ahLst/>
            <a:cxnLst/>
            <a:rect l="l" t="t" r="r" b="b"/>
            <a:pathLst>
              <a:path w="603885" h="574039">
                <a:moveTo>
                  <a:pt x="137667" y="495300"/>
                </a:moveTo>
                <a:lnTo>
                  <a:pt x="69976" y="563879"/>
                </a:lnTo>
                <a:lnTo>
                  <a:pt x="81152" y="574039"/>
                </a:lnTo>
                <a:lnTo>
                  <a:pt x="135635" y="520700"/>
                </a:lnTo>
                <a:lnTo>
                  <a:pt x="162630" y="520700"/>
                </a:lnTo>
                <a:lnTo>
                  <a:pt x="137667" y="495300"/>
                </a:lnTo>
                <a:close/>
              </a:path>
              <a:path w="603885" h="574039">
                <a:moveTo>
                  <a:pt x="78231" y="487679"/>
                </a:moveTo>
                <a:lnTo>
                  <a:pt x="40137" y="509269"/>
                </a:lnTo>
                <a:lnTo>
                  <a:pt x="30098" y="535939"/>
                </a:lnTo>
                <a:lnTo>
                  <a:pt x="32003" y="542289"/>
                </a:lnTo>
                <a:lnTo>
                  <a:pt x="37464" y="548639"/>
                </a:lnTo>
                <a:lnTo>
                  <a:pt x="42925" y="553719"/>
                </a:lnTo>
                <a:lnTo>
                  <a:pt x="49656" y="554989"/>
                </a:lnTo>
                <a:lnTo>
                  <a:pt x="57784" y="554989"/>
                </a:lnTo>
                <a:lnTo>
                  <a:pt x="69976" y="549909"/>
                </a:lnTo>
                <a:lnTo>
                  <a:pt x="76072" y="546100"/>
                </a:lnTo>
                <a:lnTo>
                  <a:pt x="82168" y="539750"/>
                </a:lnTo>
                <a:lnTo>
                  <a:pt x="84358" y="537209"/>
                </a:lnTo>
                <a:lnTo>
                  <a:pt x="54933" y="537209"/>
                </a:lnTo>
                <a:lnTo>
                  <a:pt x="50672" y="534669"/>
                </a:lnTo>
                <a:lnTo>
                  <a:pt x="48387" y="532129"/>
                </a:lnTo>
                <a:lnTo>
                  <a:pt x="47625" y="529589"/>
                </a:lnTo>
                <a:lnTo>
                  <a:pt x="49148" y="521969"/>
                </a:lnTo>
                <a:lnTo>
                  <a:pt x="51688" y="518159"/>
                </a:lnTo>
                <a:lnTo>
                  <a:pt x="56260" y="514350"/>
                </a:lnTo>
                <a:lnTo>
                  <a:pt x="62573" y="508000"/>
                </a:lnTo>
                <a:lnTo>
                  <a:pt x="68183" y="505459"/>
                </a:lnTo>
                <a:lnTo>
                  <a:pt x="97366" y="505459"/>
                </a:lnTo>
                <a:lnTo>
                  <a:pt x="96012" y="500379"/>
                </a:lnTo>
                <a:lnTo>
                  <a:pt x="90423" y="495300"/>
                </a:lnTo>
                <a:lnTo>
                  <a:pt x="85089" y="490219"/>
                </a:lnTo>
                <a:lnTo>
                  <a:pt x="78231" y="487679"/>
                </a:lnTo>
                <a:close/>
              </a:path>
              <a:path w="603885" h="574039">
                <a:moveTo>
                  <a:pt x="162630" y="520700"/>
                </a:moveTo>
                <a:lnTo>
                  <a:pt x="135635" y="520700"/>
                </a:lnTo>
                <a:lnTo>
                  <a:pt x="160654" y="544829"/>
                </a:lnTo>
                <a:lnTo>
                  <a:pt x="173862" y="532129"/>
                </a:lnTo>
                <a:lnTo>
                  <a:pt x="162630" y="520700"/>
                </a:lnTo>
                <a:close/>
              </a:path>
              <a:path w="603885" h="574039">
                <a:moveTo>
                  <a:pt x="97366" y="505459"/>
                </a:moveTo>
                <a:lnTo>
                  <a:pt x="73102" y="505459"/>
                </a:lnTo>
                <a:lnTo>
                  <a:pt x="77342" y="508000"/>
                </a:lnTo>
                <a:lnTo>
                  <a:pt x="79936" y="513079"/>
                </a:lnTo>
                <a:lnTo>
                  <a:pt x="59896" y="537209"/>
                </a:lnTo>
                <a:lnTo>
                  <a:pt x="84358" y="537209"/>
                </a:lnTo>
                <a:lnTo>
                  <a:pt x="98043" y="508000"/>
                </a:lnTo>
                <a:lnTo>
                  <a:pt x="97366" y="505459"/>
                </a:lnTo>
                <a:close/>
              </a:path>
              <a:path w="603885" h="574039">
                <a:moveTo>
                  <a:pt x="27431" y="472439"/>
                </a:moveTo>
                <a:lnTo>
                  <a:pt x="14096" y="485139"/>
                </a:lnTo>
                <a:lnTo>
                  <a:pt x="24510" y="496569"/>
                </a:lnTo>
                <a:lnTo>
                  <a:pt x="0" y="520700"/>
                </a:lnTo>
                <a:lnTo>
                  <a:pt x="10667" y="530859"/>
                </a:lnTo>
                <a:lnTo>
                  <a:pt x="58829" y="482600"/>
                </a:lnTo>
                <a:lnTo>
                  <a:pt x="37845" y="482600"/>
                </a:lnTo>
                <a:lnTo>
                  <a:pt x="27431" y="472439"/>
                </a:lnTo>
                <a:close/>
              </a:path>
              <a:path w="603885" h="574039">
                <a:moveTo>
                  <a:pt x="72262" y="430529"/>
                </a:moveTo>
                <a:lnTo>
                  <a:pt x="59054" y="443229"/>
                </a:lnTo>
                <a:lnTo>
                  <a:pt x="120141" y="504189"/>
                </a:lnTo>
                <a:lnTo>
                  <a:pt x="133350" y="491489"/>
                </a:lnTo>
                <a:lnTo>
                  <a:pt x="112521" y="471169"/>
                </a:lnTo>
                <a:lnTo>
                  <a:pt x="124047" y="459739"/>
                </a:lnTo>
                <a:lnTo>
                  <a:pt x="101345" y="459739"/>
                </a:lnTo>
                <a:lnTo>
                  <a:pt x="72262" y="430529"/>
                </a:lnTo>
                <a:close/>
              </a:path>
              <a:path w="603885" h="574039">
                <a:moveTo>
                  <a:pt x="62229" y="458469"/>
                </a:moveTo>
                <a:lnTo>
                  <a:pt x="37845" y="482600"/>
                </a:lnTo>
                <a:lnTo>
                  <a:pt x="58829" y="482600"/>
                </a:lnTo>
                <a:lnTo>
                  <a:pt x="72770" y="468629"/>
                </a:lnTo>
                <a:lnTo>
                  <a:pt x="62229" y="458469"/>
                </a:lnTo>
                <a:close/>
              </a:path>
              <a:path w="603885" h="574039">
                <a:moveTo>
                  <a:pt x="257571" y="391159"/>
                </a:moveTo>
                <a:lnTo>
                  <a:pt x="251271" y="391159"/>
                </a:lnTo>
                <a:lnTo>
                  <a:pt x="244220" y="392429"/>
                </a:lnTo>
                <a:lnTo>
                  <a:pt x="236720" y="393700"/>
                </a:lnTo>
                <a:lnTo>
                  <a:pt x="229076" y="398779"/>
                </a:lnTo>
                <a:lnTo>
                  <a:pt x="221289" y="403859"/>
                </a:lnTo>
                <a:lnTo>
                  <a:pt x="213359" y="411479"/>
                </a:lnTo>
                <a:lnTo>
                  <a:pt x="192724" y="449579"/>
                </a:lnTo>
                <a:lnTo>
                  <a:pt x="193309" y="455929"/>
                </a:lnTo>
                <a:lnTo>
                  <a:pt x="195443" y="461009"/>
                </a:lnTo>
                <a:lnTo>
                  <a:pt x="199135" y="466089"/>
                </a:lnTo>
                <a:lnTo>
                  <a:pt x="203989" y="469900"/>
                </a:lnTo>
                <a:lnTo>
                  <a:pt x="209581" y="472439"/>
                </a:lnTo>
                <a:lnTo>
                  <a:pt x="215888" y="472439"/>
                </a:lnTo>
                <a:lnTo>
                  <a:pt x="222884" y="471169"/>
                </a:lnTo>
                <a:lnTo>
                  <a:pt x="230314" y="468629"/>
                </a:lnTo>
                <a:lnTo>
                  <a:pt x="237934" y="464819"/>
                </a:lnTo>
                <a:lnTo>
                  <a:pt x="245744" y="458469"/>
                </a:lnTo>
                <a:lnTo>
                  <a:pt x="248945" y="455929"/>
                </a:lnTo>
                <a:lnTo>
                  <a:pt x="215391" y="455929"/>
                </a:lnTo>
                <a:lnTo>
                  <a:pt x="209803" y="449579"/>
                </a:lnTo>
                <a:lnTo>
                  <a:pt x="209295" y="445769"/>
                </a:lnTo>
                <a:lnTo>
                  <a:pt x="212851" y="435609"/>
                </a:lnTo>
                <a:lnTo>
                  <a:pt x="247650" y="407669"/>
                </a:lnTo>
                <a:lnTo>
                  <a:pt x="273780" y="407669"/>
                </a:lnTo>
                <a:lnTo>
                  <a:pt x="271660" y="402589"/>
                </a:lnTo>
                <a:lnTo>
                  <a:pt x="267969" y="397509"/>
                </a:lnTo>
                <a:lnTo>
                  <a:pt x="263134" y="393700"/>
                </a:lnTo>
                <a:lnTo>
                  <a:pt x="257571" y="391159"/>
                </a:lnTo>
                <a:close/>
              </a:path>
              <a:path w="603885" h="574039">
                <a:moveTo>
                  <a:pt x="116712" y="444500"/>
                </a:moveTo>
                <a:lnTo>
                  <a:pt x="101345" y="459739"/>
                </a:lnTo>
                <a:lnTo>
                  <a:pt x="124047" y="459739"/>
                </a:lnTo>
                <a:lnTo>
                  <a:pt x="127888" y="455929"/>
                </a:lnTo>
                <a:lnTo>
                  <a:pt x="116712" y="444500"/>
                </a:lnTo>
                <a:close/>
              </a:path>
              <a:path w="603885" h="574039">
                <a:moveTo>
                  <a:pt x="273780" y="407669"/>
                </a:moveTo>
                <a:lnTo>
                  <a:pt x="251713" y="407669"/>
                </a:lnTo>
                <a:lnTo>
                  <a:pt x="257301" y="414019"/>
                </a:lnTo>
                <a:lnTo>
                  <a:pt x="257809" y="417829"/>
                </a:lnTo>
                <a:lnTo>
                  <a:pt x="229869" y="452119"/>
                </a:lnTo>
                <a:lnTo>
                  <a:pt x="224662" y="453389"/>
                </a:lnTo>
                <a:lnTo>
                  <a:pt x="219328" y="455929"/>
                </a:lnTo>
                <a:lnTo>
                  <a:pt x="248945" y="455929"/>
                </a:lnTo>
                <a:lnTo>
                  <a:pt x="253745" y="452119"/>
                </a:lnTo>
                <a:lnTo>
                  <a:pt x="274327" y="414019"/>
                </a:lnTo>
                <a:lnTo>
                  <a:pt x="273780" y="407669"/>
                </a:lnTo>
                <a:close/>
              </a:path>
              <a:path w="603885" h="574039">
                <a:moveTo>
                  <a:pt x="135000" y="375919"/>
                </a:moveTo>
                <a:lnTo>
                  <a:pt x="122427" y="388619"/>
                </a:lnTo>
                <a:lnTo>
                  <a:pt x="134112" y="400050"/>
                </a:lnTo>
                <a:lnTo>
                  <a:pt x="142414" y="411479"/>
                </a:lnTo>
                <a:lnTo>
                  <a:pt x="145238" y="417829"/>
                </a:lnTo>
                <a:lnTo>
                  <a:pt x="147192" y="425450"/>
                </a:lnTo>
                <a:lnTo>
                  <a:pt x="148216" y="433069"/>
                </a:lnTo>
                <a:lnTo>
                  <a:pt x="148240" y="440689"/>
                </a:lnTo>
                <a:lnTo>
                  <a:pt x="147264" y="447039"/>
                </a:lnTo>
                <a:lnTo>
                  <a:pt x="145287" y="454659"/>
                </a:lnTo>
                <a:lnTo>
                  <a:pt x="164083" y="454659"/>
                </a:lnTo>
                <a:lnTo>
                  <a:pt x="165480" y="448309"/>
                </a:lnTo>
                <a:lnTo>
                  <a:pt x="165887" y="443229"/>
                </a:lnTo>
                <a:lnTo>
                  <a:pt x="165904" y="440689"/>
                </a:lnTo>
                <a:lnTo>
                  <a:pt x="164972" y="426719"/>
                </a:lnTo>
                <a:lnTo>
                  <a:pt x="163956" y="420369"/>
                </a:lnTo>
                <a:lnTo>
                  <a:pt x="162432" y="415289"/>
                </a:lnTo>
                <a:lnTo>
                  <a:pt x="198754" y="415289"/>
                </a:lnTo>
                <a:lnTo>
                  <a:pt x="197230" y="400050"/>
                </a:lnTo>
                <a:lnTo>
                  <a:pt x="170179" y="400050"/>
                </a:lnTo>
                <a:lnTo>
                  <a:pt x="163421" y="397509"/>
                </a:lnTo>
                <a:lnTo>
                  <a:pt x="157257" y="394969"/>
                </a:lnTo>
                <a:lnTo>
                  <a:pt x="151713" y="392429"/>
                </a:lnTo>
                <a:lnTo>
                  <a:pt x="146812" y="387350"/>
                </a:lnTo>
                <a:lnTo>
                  <a:pt x="135000" y="375919"/>
                </a:lnTo>
                <a:close/>
              </a:path>
              <a:path w="603885" h="574039">
                <a:moveTo>
                  <a:pt x="198754" y="415289"/>
                </a:moveTo>
                <a:lnTo>
                  <a:pt x="162432" y="415289"/>
                </a:lnTo>
                <a:lnTo>
                  <a:pt x="171573" y="416559"/>
                </a:lnTo>
                <a:lnTo>
                  <a:pt x="189757" y="416559"/>
                </a:lnTo>
                <a:lnTo>
                  <a:pt x="198754" y="415289"/>
                </a:lnTo>
                <a:close/>
              </a:path>
              <a:path w="603885" h="574039">
                <a:moveTo>
                  <a:pt x="167258" y="339089"/>
                </a:moveTo>
                <a:lnTo>
                  <a:pt x="154304" y="353059"/>
                </a:lnTo>
                <a:lnTo>
                  <a:pt x="209676" y="407669"/>
                </a:lnTo>
                <a:lnTo>
                  <a:pt x="222630" y="394969"/>
                </a:lnTo>
                <a:lnTo>
                  <a:pt x="202056" y="374650"/>
                </a:lnTo>
                <a:lnTo>
                  <a:pt x="210057" y="367029"/>
                </a:lnTo>
                <a:lnTo>
                  <a:pt x="236770" y="367029"/>
                </a:lnTo>
                <a:lnTo>
                  <a:pt x="232976" y="363219"/>
                </a:lnTo>
                <a:lnTo>
                  <a:pt x="191007" y="363219"/>
                </a:lnTo>
                <a:lnTo>
                  <a:pt x="167258" y="339089"/>
                </a:lnTo>
                <a:close/>
              </a:path>
              <a:path w="603885" h="574039">
                <a:moveTo>
                  <a:pt x="196850" y="396239"/>
                </a:moveTo>
                <a:lnTo>
                  <a:pt x="190539" y="398779"/>
                </a:lnTo>
                <a:lnTo>
                  <a:pt x="183991" y="400050"/>
                </a:lnTo>
                <a:lnTo>
                  <a:pt x="197230" y="400050"/>
                </a:lnTo>
                <a:lnTo>
                  <a:pt x="196850" y="396239"/>
                </a:lnTo>
                <a:close/>
              </a:path>
              <a:path w="603885" h="574039">
                <a:moveTo>
                  <a:pt x="236770" y="367029"/>
                </a:moveTo>
                <a:lnTo>
                  <a:pt x="210057" y="367029"/>
                </a:lnTo>
                <a:lnTo>
                  <a:pt x="233806" y="389889"/>
                </a:lnTo>
                <a:lnTo>
                  <a:pt x="246887" y="377189"/>
                </a:lnTo>
                <a:lnTo>
                  <a:pt x="236770" y="367029"/>
                </a:lnTo>
                <a:close/>
              </a:path>
              <a:path w="603885" h="574039">
                <a:moveTo>
                  <a:pt x="355980" y="259079"/>
                </a:moveTo>
                <a:lnTo>
                  <a:pt x="261873" y="353059"/>
                </a:lnTo>
                <a:lnTo>
                  <a:pt x="272922" y="364489"/>
                </a:lnTo>
                <a:lnTo>
                  <a:pt x="313308" y="323850"/>
                </a:lnTo>
                <a:lnTo>
                  <a:pt x="340037" y="323850"/>
                </a:lnTo>
                <a:lnTo>
                  <a:pt x="326516" y="309879"/>
                </a:lnTo>
                <a:lnTo>
                  <a:pt x="367156" y="269239"/>
                </a:lnTo>
                <a:lnTo>
                  <a:pt x="355980" y="259079"/>
                </a:lnTo>
                <a:close/>
              </a:path>
              <a:path w="603885" h="574039">
                <a:moveTo>
                  <a:pt x="186181" y="316229"/>
                </a:moveTo>
                <a:lnTo>
                  <a:pt x="173100" y="330200"/>
                </a:lnTo>
                <a:lnTo>
                  <a:pt x="199008" y="355600"/>
                </a:lnTo>
                <a:lnTo>
                  <a:pt x="191007" y="363219"/>
                </a:lnTo>
                <a:lnTo>
                  <a:pt x="232976" y="363219"/>
                </a:lnTo>
                <a:lnTo>
                  <a:pt x="186181" y="316229"/>
                </a:lnTo>
                <a:close/>
              </a:path>
              <a:path w="603885" h="574039">
                <a:moveTo>
                  <a:pt x="340037" y="323850"/>
                </a:moveTo>
                <a:lnTo>
                  <a:pt x="313308" y="323850"/>
                </a:lnTo>
                <a:lnTo>
                  <a:pt x="347852" y="358139"/>
                </a:lnTo>
                <a:lnTo>
                  <a:pt x="360933" y="345439"/>
                </a:lnTo>
                <a:lnTo>
                  <a:pt x="340037" y="323850"/>
                </a:lnTo>
                <a:close/>
              </a:path>
              <a:path w="603885" h="574039">
                <a:moveTo>
                  <a:pt x="236219" y="273050"/>
                </a:moveTo>
                <a:lnTo>
                  <a:pt x="223138" y="285750"/>
                </a:lnTo>
                <a:lnTo>
                  <a:pt x="266445" y="328929"/>
                </a:lnTo>
                <a:lnTo>
                  <a:pt x="290483" y="304800"/>
                </a:lnTo>
                <a:lnTo>
                  <a:pt x="268604" y="304800"/>
                </a:lnTo>
                <a:lnTo>
                  <a:pt x="258825" y="294639"/>
                </a:lnTo>
                <a:lnTo>
                  <a:pt x="268986" y="284479"/>
                </a:lnTo>
                <a:lnTo>
                  <a:pt x="247650" y="284479"/>
                </a:lnTo>
                <a:lnTo>
                  <a:pt x="236219" y="273050"/>
                </a:lnTo>
                <a:close/>
              </a:path>
              <a:path w="603885" h="574039">
                <a:moveTo>
                  <a:pt x="324589" y="255269"/>
                </a:moveTo>
                <a:lnTo>
                  <a:pt x="298195" y="255269"/>
                </a:lnTo>
                <a:lnTo>
                  <a:pt x="308101" y="265429"/>
                </a:lnTo>
                <a:lnTo>
                  <a:pt x="268604" y="304800"/>
                </a:lnTo>
                <a:lnTo>
                  <a:pt x="290483" y="304800"/>
                </a:lnTo>
                <a:lnTo>
                  <a:pt x="332231" y="262889"/>
                </a:lnTo>
                <a:lnTo>
                  <a:pt x="324589" y="255269"/>
                </a:lnTo>
                <a:close/>
              </a:path>
              <a:path w="603885" h="574039">
                <a:moveTo>
                  <a:pt x="288925" y="219709"/>
                </a:moveTo>
                <a:lnTo>
                  <a:pt x="275716" y="232409"/>
                </a:lnTo>
                <a:lnTo>
                  <a:pt x="287146" y="243839"/>
                </a:lnTo>
                <a:lnTo>
                  <a:pt x="247650" y="284479"/>
                </a:lnTo>
                <a:lnTo>
                  <a:pt x="268986" y="284479"/>
                </a:lnTo>
                <a:lnTo>
                  <a:pt x="298195" y="255269"/>
                </a:lnTo>
                <a:lnTo>
                  <a:pt x="324589" y="255269"/>
                </a:lnTo>
                <a:lnTo>
                  <a:pt x="288925" y="219709"/>
                </a:lnTo>
                <a:close/>
              </a:path>
              <a:path w="603885" h="574039">
                <a:moveTo>
                  <a:pt x="466756" y="182879"/>
                </a:moveTo>
                <a:lnTo>
                  <a:pt x="460636" y="182879"/>
                </a:lnTo>
                <a:lnTo>
                  <a:pt x="453897" y="184150"/>
                </a:lnTo>
                <a:lnTo>
                  <a:pt x="415665" y="212089"/>
                </a:lnTo>
                <a:lnTo>
                  <a:pt x="401641" y="241300"/>
                </a:lnTo>
                <a:lnTo>
                  <a:pt x="402208" y="247650"/>
                </a:lnTo>
                <a:lnTo>
                  <a:pt x="424858" y="265429"/>
                </a:lnTo>
                <a:lnTo>
                  <a:pt x="431545" y="264159"/>
                </a:lnTo>
                <a:lnTo>
                  <a:pt x="438759" y="261619"/>
                </a:lnTo>
                <a:lnTo>
                  <a:pt x="446293" y="256539"/>
                </a:lnTo>
                <a:lnTo>
                  <a:pt x="454138" y="251459"/>
                </a:lnTo>
                <a:lnTo>
                  <a:pt x="458209" y="247650"/>
                </a:lnTo>
                <a:lnTo>
                  <a:pt x="424306" y="247650"/>
                </a:lnTo>
                <a:lnTo>
                  <a:pt x="421639" y="245109"/>
                </a:lnTo>
                <a:lnTo>
                  <a:pt x="419209" y="240029"/>
                </a:lnTo>
                <a:lnTo>
                  <a:pt x="420481" y="233679"/>
                </a:lnTo>
                <a:lnTo>
                  <a:pt x="425444" y="224789"/>
                </a:lnTo>
                <a:lnTo>
                  <a:pt x="434085" y="215900"/>
                </a:lnTo>
                <a:lnTo>
                  <a:pt x="443799" y="207009"/>
                </a:lnTo>
                <a:lnTo>
                  <a:pt x="451977" y="201929"/>
                </a:lnTo>
                <a:lnTo>
                  <a:pt x="458606" y="200659"/>
                </a:lnTo>
                <a:lnTo>
                  <a:pt x="483286" y="200659"/>
                </a:lnTo>
                <a:lnTo>
                  <a:pt x="483171" y="199389"/>
                </a:lnTo>
                <a:lnTo>
                  <a:pt x="480976" y="194309"/>
                </a:lnTo>
                <a:lnTo>
                  <a:pt x="477138" y="189229"/>
                </a:lnTo>
                <a:lnTo>
                  <a:pt x="472257" y="185419"/>
                </a:lnTo>
                <a:lnTo>
                  <a:pt x="466756" y="182879"/>
                </a:lnTo>
                <a:close/>
              </a:path>
              <a:path w="603885" h="574039">
                <a:moveTo>
                  <a:pt x="483286" y="200659"/>
                </a:moveTo>
                <a:lnTo>
                  <a:pt x="458606" y="200659"/>
                </a:lnTo>
                <a:lnTo>
                  <a:pt x="463676" y="203200"/>
                </a:lnTo>
                <a:lnTo>
                  <a:pt x="466343" y="205739"/>
                </a:lnTo>
                <a:lnTo>
                  <a:pt x="451484" y="232409"/>
                </a:lnTo>
                <a:lnTo>
                  <a:pt x="444500" y="240029"/>
                </a:lnTo>
                <a:lnTo>
                  <a:pt x="438530" y="243839"/>
                </a:lnTo>
                <a:lnTo>
                  <a:pt x="433450" y="246379"/>
                </a:lnTo>
                <a:lnTo>
                  <a:pt x="428243" y="247650"/>
                </a:lnTo>
                <a:lnTo>
                  <a:pt x="458209" y="247650"/>
                </a:lnTo>
                <a:lnTo>
                  <a:pt x="482726" y="212089"/>
                </a:lnTo>
                <a:lnTo>
                  <a:pt x="483746" y="205739"/>
                </a:lnTo>
                <a:lnTo>
                  <a:pt x="483286" y="200659"/>
                </a:lnTo>
                <a:close/>
              </a:path>
              <a:path w="603885" h="574039">
                <a:moveTo>
                  <a:pt x="401319" y="168909"/>
                </a:moveTo>
                <a:lnTo>
                  <a:pt x="387984" y="182879"/>
                </a:lnTo>
                <a:lnTo>
                  <a:pt x="399795" y="194309"/>
                </a:lnTo>
                <a:lnTo>
                  <a:pt x="359409" y="234950"/>
                </a:lnTo>
                <a:lnTo>
                  <a:pt x="370585" y="246379"/>
                </a:lnTo>
                <a:lnTo>
                  <a:pt x="435443" y="181609"/>
                </a:lnTo>
                <a:lnTo>
                  <a:pt x="413130" y="181609"/>
                </a:lnTo>
                <a:lnTo>
                  <a:pt x="401319" y="168909"/>
                </a:lnTo>
                <a:close/>
              </a:path>
              <a:path w="603885" h="574039">
                <a:moveTo>
                  <a:pt x="383158" y="163829"/>
                </a:moveTo>
                <a:lnTo>
                  <a:pt x="366267" y="163829"/>
                </a:lnTo>
                <a:lnTo>
                  <a:pt x="368045" y="168909"/>
                </a:lnTo>
                <a:lnTo>
                  <a:pt x="367029" y="176529"/>
                </a:lnTo>
                <a:lnTo>
                  <a:pt x="363346" y="186689"/>
                </a:lnTo>
                <a:lnTo>
                  <a:pt x="360183" y="194309"/>
                </a:lnTo>
                <a:lnTo>
                  <a:pt x="351524" y="208279"/>
                </a:lnTo>
                <a:lnTo>
                  <a:pt x="346075" y="214629"/>
                </a:lnTo>
                <a:lnTo>
                  <a:pt x="363219" y="217169"/>
                </a:lnTo>
                <a:lnTo>
                  <a:pt x="380497" y="181609"/>
                </a:lnTo>
                <a:lnTo>
                  <a:pt x="383113" y="170179"/>
                </a:lnTo>
                <a:lnTo>
                  <a:pt x="383158" y="163829"/>
                </a:lnTo>
                <a:close/>
              </a:path>
              <a:path w="603885" h="574039">
                <a:moveTo>
                  <a:pt x="399414" y="107950"/>
                </a:moveTo>
                <a:lnTo>
                  <a:pt x="326770" y="180339"/>
                </a:lnTo>
                <a:lnTo>
                  <a:pt x="337946" y="191769"/>
                </a:lnTo>
                <a:lnTo>
                  <a:pt x="366267" y="163829"/>
                </a:lnTo>
                <a:lnTo>
                  <a:pt x="383158" y="163829"/>
                </a:lnTo>
                <a:lnTo>
                  <a:pt x="395686" y="162559"/>
                </a:lnTo>
                <a:lnTo>
                  <a:pt x="408701" y="158750"/>
                </a:lnTo>
                <a:lnTo>
                  <a:pt x="422217" y="152400"/>
                </a:lnTo>
                <a:lnTo>
                  <a:pt x="428229" y="148589"/>
                </a:lnTo>
                <a:lnTo>
                  <a:pt x="388365" y="148589"/>
                </a:lnTo>
                <a:lnTo>
                  <a:pt x="382269" y="147319"/>
                </a:lnTo>
                <a:lnTo>
                  <a:pt x="410590" y="119379"/>
                </a:lnTo>
                <a:lnTo>
                  <a:pt x="399414" y="107950"/>
                </a:lnTo>
                <a:close/>
              </a:path>
              <a:path w="603885" h="574039">
                <a:moveTo>
                  <a:pt x="453643" y="140969"/>
                </a:moveTo>
                <a:lnTo>
                  <a:pt x="413130" y="181609"/>
                </a:lnTo>
                <a:lnTo>
                  <a:pt x="435443" y="181609"/>
                </a:lnTo>
                <a:lnTo>
                  <a:pt x="464692" y="152400"/>
                </a:lnTo>
                <a:lnTo>
                  <a:pt x="453643" y="140969"/>
                </a:lnTo>
                <a:close/>
              </a:path>
              <a:path w="603885" h="574039">
                <a:moveTo>
                  <a:pt x="514857" y="114300"/>
                </a:moveTo>
                <a:lnTo>
                  <a:pt x="501776" y="128269"/>
                </a:lnTo>
                <a:lnTo>
                  <a:pt x="538352" y="165100"/>
                </a:lnTo>
                <a:lnTo>
                  <a:pt x="562577" y="140969"/>
                </a:lnTo>
                <a:lnTo>
                  <a:pt x="540765" y="140969"/>
                </a:lnTo>
                <a:lnTo>
                  <a:pt x="533653" y="133350"/>
                </a:lnTo>
                <a:lnTo>
                  <a:pt x="544017" y="123189"/>
                </a:lnTo>
                <a:lnTo>
                  <a:pt x="523239" y="123189"/>
                </a:lnTo>
                <a:lnTo>
                  <a:pt x="514857" y="114300"/>
                </a:lnTo>
                <a:close/>
              </a:path>
              <a:path w="603885" h="574039">
                <a:moveTo>
                  <a:pt x="432688" y="128269"/>
                </a:moveTo>
                <a:lnTo>
                  <a:pt x="396366" y="147319"/>
                </a:lnTo>
                <a:lnTo>
                  <a:pt x="388365" y="148589"/>
                </a:lnTo>
                <a:lnTo>
                  <a:pt x="428229" y="148589"/>
                </a:lnTo>
                <a:lnTo>
                  <a:pt x="436244" y="143509"/>
                </a:lnTo>
                <a:lnTo>
                  <a:pt x="432688" y="128269"/>
                </a:lnTo>
                <a:close/>
              </a:path>
              <a:path w="603885" h="574039">
                <a:moveTo>
                  <a:pt x="598314" y="95250"/>
                </a:moveTo>
                <a:lnTo>
                  <a:pt x="572515" y="95250"/>
                </a:lnTo>
                <a:lnTo>
                  <a:pt x="579627" y="101600"/>
                </a:lnTo>
                <a:lnTo>
                  <a:pt x="540765" y="140969"/>
                </a:lnTo>
                <a:lnTo>
                  <a:pt x="562577" y="140969"/>
                </a:lnTo>
                <a:lnTo>
                  <a:pt x="603376" y="100329"/>
                </a:lnTo>
                <a:lnTo>
                  <a:pt x="598314" y="95250"/>
                </a:lnTo>
                <a:close/>
              </a:path>
              <a:path w="603885" h="574039">
                <a:moveTo>
                  <a:pt x="509269" y="57150"/>
                </a:moveTo>
                <a:lnTo>
                  <a:pt x="471175" y="78739"/>
                </a:lnTo>
                <a:lnTo>
                  <a:pt x="461137" y="105409"/>
                </a:lnTo>
                <a:lnTo>
                  <a:pt x="463168" y="111759"/>
                </a:lnTo>
                <a:lnTo>
                  <a:pt x="473963" y="123189"/>
                </a:lnTo>
                <a:lnTo>
                  <a:pt x="480694" y="124459"/>
                </a:lnTo>
                <a:lnTo>
                  <a:pt x="488822" y="123189"/>
                </a:lnTo>
                <a:lnTo>
                  <a:pt x="494990" y="121919"/>
                </a:lnTo>
                <a:lnTo>
                  <a:pt x="507182" y="114300"/>
                </a:lnTo>
                <a:lnTo>
                  <a:pt x="513206" y="109219"/>
                </a:lnTo>
                <a:lnTo>
                  <a:pt x="515396" y="106679"/>
                </a:lnTo>
                <a:lnTo>
                  <a:pt x="486025" y="106679"/>
                </a:lnTo>
                <a:lnTo>
                  <a:pt x="481710" y="104139"/>
                </a:lnTo>
                <a:lnTo>
                  <a:pt x="479425" y="101600"/>
                </a:lnTo>
                <a:lnTo>
                  <a:pt x="478663" y="99059"/>
                </a:lnTo>
                <a:lnTo>
                  <a:pt x="480187" y="91439"/>
                </a:lnTo>
                <a:lnTo>
                  <a:pt x="482853" y="87629"/>
                </a:lnTo>
                <a:lnTo>
                  <a:pt x="487298" y="82550"/>
                </a:lnTo>
                <a:lnTo>
                  <a:pt x="493611" y="77469"/>
                </a:lnTo>
                <a:lnTo>
                  <a:pt x="499221" y="74929"/>
                </a:lnTo>
                <a:lnTo>
                  <a:pt x="528675" y="74929"/>
                </a:lnTo>
                <a:lnTo>
                  <a:pt x="527050" y="69850"/>
                </a:lnTo>
                <a:lnTo>
                  <a:pt x="521462" y="64769"/>
                </a:lnTo>
                <a:lnTo>
                  <a:pt x="516127" y="58419"/>
                </a:lnTo>
                <a:lnTo>
                  <a:pt x="509269" y="57150"/>
                </a:lnTo>
                <a:close/>
              </a:path>
              <a:path w="603885" h="574039">
                <a:moveTo>
                  <a:pt x="566673" y="63500"/>
                </a:moveTo>
                <a:lnTo>
                  <a:pt x="553719" y="76200"/>
                </a:lnTo>
                <a:lnTo>
                  <a:pt x="562101" y="83819"/>
                </a:lnTo>
                <a:lnTo>
                  <a:pt x="523239" y="123189"/>
                </a:lnTo>
                <a:lnTo>
                  <a:pt x="544017" y="123189"/>
                </a:lnTo>
                <a:lnTo>
                  <a:pt x="572515" y="95250"/>
                </a:lnTo>
                <a:lnTo>
                  <a:pt x="598314" y="95250"/>
                </a:lnTo>
                <a:lnTo>
                  <a:pt x="566673" y="63500"/>
                </a:lnTo>
                <a:close/>
              </a:path>
              <a:path w="603885" h="574039">
                <a:moveTo>
                  <a:pt x="528675" y="74929"/>
                </a:moveTo>
                <a:lnTo>
                  <a:pt x="504140" y="74929"/>
                </a:lnTo>
                <a:lnTo>
                  <a:pt x="508380" y="77469"/>
                </a:lnTo>
                <a:lnTo>
                  <a:pt x="510974" y="81279"/>
                </a:lnTo>
                <a:lnTo>
                  <a:pt x="490981" y="106679"/>
                </a:lnTo>
                <a:lnTo>
                  <a:pt x="515396" y="106679"/>
                </a:lnTo>
                <a:lnTo>
                  <a:pt x="529081" y="76200"/>
                </a:lnTo>
                <a:lnTo>
                  <a:pt x="528675" y="74929"/>
                </a:lnTo>
                <a:close/>
              </a:path>
              <a:path w="603885" h="574039">
                <a:moveTo>
                  <a:pt x="458469" y="41909"/>
                </a:moveTo>
                <a:lnTo>
                  <a:pt x="445262" y="54609"/>
                </a:lnTo>
                <a:lnTo>
                  <a:pt x="455548" y="64769"/>
                </a:lnTo>
                <a:lnTo>
                  <a:pt x="431164" y="90169"/>
                </a:lnTo>
                <a:lnTo>
                  <a:pt x="441705" y="100329"/>
                </a:lnTo>
                <a:lnTo>
                  <a:pt x="489965" y="52069"/>
                </a:lnTo>
                <a:lnTo>
                  <a:pt x="468883" y="52069"/>
                </a:lnTo>
                <a:lnTo>
                  <a:pt x="458469" y="41909"/>
                </a:lnTo>
                <a:close/>
              </a:path>
              <a:path w="603885" h="574039">
                <a:moveTo>
                  <a:pt x="503173" y="0"/>
                </a:moveTo>
                <a:lnTo>
                  <a:pt x="490092" y="12700"/>
                </a:lnTo>
                <a:lnTo>
                  <a:pt x="549401" y="72389"/>
                </a:lnTo>
                <a:lnTo>
                  <a:pt x="562482" y="58419"/>
                </a:lnTo>
                <a:lnTo>
                  <a:pt x="542035" y="38100"/>
                </a:lnTo>
                <a:lnTo>
                  <a:pt x="553561" y="26669"/>
                </a:lnTo>
                <a:lnTo>
                  <a:pt x="530732" y="26669"/>
                </a:lnTo>
                <a:lnTo>
                  <a:pt x="503173" y="0"/>
                </a:lnTo>
                <a:close/>
              </a:path>
              <a:path w="603885" h="574039">
                <a:moveTo>
                  <a:pt x="493267" y="27939"/>
                </a:moveTo>
                <a:lnTo>
                  <a:pt x="468883" y="52069"/>
                </a:lnTo>
                <a:lnTo>
                  <a:pt x="489965" y="52069"/>
                </a:lnTo>
                <a:lnTo>
                  <a:pt x="503935" y="38100"/>
                </a:lnTo>
                <a:lnTo>
                  <a:pt x="493267" y="27939"/>
                </a:lnTo>
                <a:close/>
              </a:path>
              <a:path w="603885" h="574039">
                <a:moveTo>
                  <a:pt x="546226" y="11429"/>
                </a:moveTo>
                <a:lnTo>
                  <a:pt x="530732" y="26669"/>
                </a:lnTo>
                <a:lnTo>
                  <a:pt x="553561" y="26669"/>
                </a:lnTo>
                <a:lnTo>
                  <a:pt x="557402" y="22859"/>
                </a:lnTo>
                <a:lnTo>
                  <a:pt x="546226" y="11429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69102" y="4356353"/>
            <a:ext cx="606425" cy="577215"/>
          </a:xfrm>
          <a:custGeom>
            <a:avLst/>
            <a:gdLst/>
            <a:ahLst/>
            <a:cxnLst/>
            <a:rect l="l" t="t" r="r" b="b"/>
            <a:pathLst>
              <a:path w="606425" h="577214">
                <a:moveTo>
                  <a:pt x="137668" y="498094"/>
                </a:moveTo>
                <a:lnTo>
                  <a:pt x="69850" y="565785"/>
                </a:lnTo>
                <a:lnTo>
                  <a:pt x="81025" y="576961"/>
                </a:lnTo>
                <a:lnTo>
                  <a:pt x="135509" y="522351"/>
                </a:lnTo>
                <a:lnTo>
                  <a:pt x="161925" y="522351"/>
                </a:lnTo>
                <a:lnTo>
                  <a:pt x="137668" y="498094"/>
                </a:lnTo>
                <a:close/>
              </a:path>
              <a:path w="606425" h="577214">
                <a:moveTo>
                  <a:pt x="78232" y="490093"/>
                </a:moveTo>
                <a:lnTo>
                  <a:pt x="40120" y="511810"/>
                </a:lnTo>
                <a:lnTo>
                  <a:pt x="29972" y="538226"/>
                </a:lnTo>
                <a:lnTo>
                  <a:pt x="32003" y="545084"/>
                </a:lnTo>
                <a:lnTo>
                  <a:pt x="42799" y="555879"/>
                </a:lnTo>
                <a:lnTo>
                  <a:pt x="49657" y="557911"/>
                </a:lnTo>
                <a:lnTo>
                  <a:pt x="57785" y="556641"/>
                </a:lnTo>
                <a:lnTo>
                  <a:pt x="84419" y="539877"/>
                </a:lnTo>
                <a:lnTo>
                  <a:pt x="54860" y="539877"/>
                </a:lnTo>
                <a:lnTo>
                  <a:pt x="50546" y="537210"/>
                </a:lnTo>
                <a:lnTo>
                  <a:pt x="48260" y="534924"/>
                </a:lnTo>
                <a:lnTo>
                  <a:pt x="47498" y="532003"/>
                </a:lnTo>
                <a:lnTo>
                  <a:pt x="48260" y="528320"/>
                </a:lnTo>
                <a:lnTo>
                  <a:pt x="72975" y="508093"/>
                </a:lnTo>
                <a:lnTo>
                  <a:pt x="97417" y="508093"/>
                </a:lnTo>
                <a:lnTo>
                  <a:pt x="95885" y="502920"/>
                </a:lnTo>
                <a:lnTo>
                  <a:pt x="90424" y="497459"/>
                </a:lnTo>
                <a:lnTo>
                  <a:pt x="84962" y="492125"/>
                </a:lnTo>
                <a:lnTo>
                  <a:pt x="78232" y="490093"/>
                </a:lnTo>
                <a:close/>
              </a:path>
              <a:path w="606425" h="577214">
                <a:moveTo>
                  <a:pt x="161925" y="522351"/>
                </a:moveTo>
                <a:lnTo>
                  <a:pt x="135509" y="522351"/>
                </a:lnTo>
                <a:lnTo>
                  <a:pt x="160527" y="547370"/>
                </a:lnTo>
                <a:lnTo>
                  <a:pt x="173736" y="534162"/>
                </a:lnTo>
                <a:lnTo>
                  <a:pt x="161925" y="522351"/>
                </a:lnTo>
                <a:close/>
              </a:path>
              <a:path w="606425" h="577214">
                <a:moveTo>
                  <a:pt x="97417" y="508093"/>
                </a:moveTo>
                <a:lnTo>
                  <a:pt x="72975" y="508093"/>
                </a:lnTo>
                <a:lnTo>
                  <a:pt x="77215" y="510667"/>
                </a:lnTo>
                <a:lnTo>
                  <a:pt x="79809" y="514927"/>
                </a:lnTo>
                <a:lnTo>
                  <a:pt x="59817" y="539877"/>
                </a:lnTo>
                <a:lnTo>
                  <a:pt x="84419" y="539877"/>
                </a:lnTo>
                <a:lnTo>
                  <a:pt x="97917" y="509778"/>
                </a:lnTo>
                <a:lnTo>
                  <a:pt x="97417" y="508093"/>
                </a:lnTo>
                <a:close/>
              </a:path>
              <a:path w="606425" h="577214">
                <a:moveTo>
                  <a:pt x="27305" y="474726"/>
                </a:moveTo>
                <a:lnTo>
                  <a:pt x="14097" y="487934"/>
                </a:lnTo>
                <a:lnTo>
                  <a:pt x="24384" y="498348"/>
                </a:lnTo>
                <a:lnTo>
                  <a:pt x="0" y="522859"/>
                </a:lnTo>
                <a:lnTo>
                  <a:pt x="10540" y="533400"/>
                </a:lnTo>
                <a:lnTo>
                  <a:pt x="58800" y="485140"/>
                </a:lnTo>
                <a:lnTo>
                  <a:pt x="37719" y="485140"/>
                </a:lnTo>
                <a:lnTo>
                  <a:pt x="27305" y="474726"/>
                </a:lnTo>
                <a:close/>
              </a:path>
              <a:path w="606425" h="577214">
                <a:moveTo>
                  <a:pt x="72262" y="432689"/>
                </a:moveTo>
                <a:lnTo>
                  <a:pt x="58927" y="445897"/>
                </a:lnTo>
                <a:lnTo>
                  <a:pt x="120014" y="506984"/>
                </a:lnTo>
                <a:lnTo>
                  <a:pt x="133350" y="493776"/>
                </a:lnTo>
                <a:lnTo>
                  <a:pt x="112395" y="472948"/>
                </a:lnTo>
                <a:lnTo>
                  <a:pt x="123571" y="461772"/>
                </a:lnTo>
                <a:lnTo>
                  <a:pt x="101346" y="461772"/>
                </a:lnTo>
                <a:lnTo>
                  <a:pt x="72262" y="432689"/>
                </a:lnTo>
                <a:close/>
              </a:path>
              <a:path w="606425" h="577214">
                <a:moveTo>
                  <a:pt x="62230" y="460629"/>
                </a:moveTo>
                <a:lnTo>
                  <a:pt x="37719" y="485140"/>
                </a:lnTo>
                <a:lnTo>
                  <a:pt x="58800" y="485140"/>
                </a:lnTo>
                <a:lnTo>
                  <a:pt x="72771" y="471170"/>
                </a:lnTo>
                <a:lnTo>
                  <a:pt x="62230" y="460629"/>
                </a:lnTo>
                <a:close/>
              </a:path>
              <a:path w="606425" h="577214">
                <a:moveTo>
                  <a:pt x="251269" y="393148"/>
                </a:moveTo>
                <a:lnTo>
                  <a:pt x="213233" y="413639"/>
                </a:lnTo>
                <a:lnTo>
                  <a:pt x="192674" y="451104"/>
                </a:lnTo>
                <a:lnTo>
                  <a:pt x="192638" y="452120"/>
                </a:lnTo>
                <a:lnTo>
                  <a:pt x="193157" y="457708"/>
                </a:lnTo>
                <a:lnTo>
                  <a:pt x="215778" y="474841"/>
                </a:lnTo>
                <a:lnTo>
                  <a:pt x="222758" y="473837"/>
                </a:lnTo>
                <a:lnTo>
                  <a:pt x="219328" y="458216"/>
                </a:lnTo>
                <a:lnTo>
                  <a:pt x="215264" y="457708"/>
                </a:lnTo>
                <a:lnTo>
                  <a:pt x="212471" y="454914"/>
                </a:lnTo>
                <a:lnTo>
                  <a:pt x="209803" y="452120"/>
                </a:lnTo>
                <a:lnTo>
                  <a:pt x="209296" y="448183"/>
                </a:lnTo>
                <a:lnTo>
                  <a:pt x="210947" y="442976"/>
                </a:lnTo>
                <a:lnTo>
                  <a:pt x="237236" y="413258"/>
                </a:lnTo>
                <a:lnTo>
                  <a:pt x="247650" y="409702"/>
                </a:lnTo>
                <a:lnTo>
                  <a:pt x="273606" y="409702"/>
                </a:lnTo>
                <a:lnTo>
                  <a:pt x="271553" y="404395"/>
                </a:lnTo>
                <a:lnTo>
                  <a:pt x="267843" y="399542"/>
                </a:lnTo>
                <a:lnTo>
                  <a:pt x="263080" y="395902"/>
                </a:lnTo>
                <a:lnTo>
                  <a:pt x="257556" y="393763"/>
                </a:lnTo>
                <a:lnTo>
                  <a:pt x="251269" y="393148"/>
                </a:lnTo>
                <a:close/>
              </a:path>
              <a:path w="606425" h="577214">
                <a:moveTo>
                  <a:pt x="116712" y="446405"/>
                </a:moveTo>
                <a:lnTo>
                  <a:pt x="101346" y="461772"/>
                </a:lnTo>
                <a:lnTo>
                  <a:pt x="123571" y="461772"/>
                </a:lnTo>
                <a:lnTo>
                  <a:pt x="127762" y="457581"/>
                </a:lnTo>
                <a:lnTo>
                  <a:pt x="116712" y="446405"/>
                </a:lnTo>
                <a:close/>
              </a:path>
              <a:path w="606425" h="577214">
                <a:moveTo>
                  <a:pt x="273606" y="409702"/>
                </a:moveTo>
                <a:lnTo>
                  <a:pt x="247650" y="409702"/>
                </a:lnTo>
                <a:lnTo>
                  <a:pt x="251587" y="410210"/>
                </a:lnTo>
                <a:lnTo>
                  <a:pt x="257175" y="415798"/>
                </a:lnTo>
                <a:lnTo>
                  <a:pt x="257683" y="419862"/>
                </a:lnTo>
                <a:lnTo>
                  <a:pt x="254126" y="430276"/>
                </a:lnTo>
                <a:lnTo>
                  <a:pt x="249809" y="436372"/>
                </a:lnTo>
                <a:lnTo>
                  <a:pt x="242824" y="443230"/>
                </a:lnTo>
                <a:lnTo>
                  <a:pt x="235965" y="450215"/>
                </a:lnTo>
                <a:lnTo>
                  <a:pt x="229870" y="454533"/>
                </a:lnTo>
                <a:lnTo>
                  <a:pt x="224536" y="456311"/>
                </a:lnTo>
                <a:lnTo>
                  <a:pt x="219328" y="458216"/>
                </a:lnTo>
                <a:lnTo>
                  <a:pt x="249073" y="458216"/>
                </a:lnTo>
                <a:lnTo>
                  <a:pt x="253619" y="454025"/>
                </a:lnTo>
                <a:lnTo>
                  <a:pt x="274197" y="417068"/>
                </a:lnTo>
                <a:lnTo>
                  <a:pt x="274261" y="415798"/>
                </a:lnTo>
                <a:lnTo>
                  <a:pt x="273716" y="409987"/>
                </a:lnTo>
                <a:lnTo>
                  <a:pt x="273606" y="409702"/>
                </a:lnTo>
                <a:close/>
              </a:path>
              <a:path w="606425" h="577214">
                <a:moveTo>
                  <a:pt x="135000" y="378333"/>
                </a:moveTo>
                <a:lnTo>
                  <a:pt x="122300" y="391033"/>
                </a:lnTo>
                <a:lnTo>
                  <a:pt x="133985" y="402717"/>
                </a:lnTo>
                <a:lnTo>
                  <a:pt x="138582" y="408052"/>
                </a:lnTo>
                <a:lnTo>
                  <a:pt x="142287" y="413972"/>
                </a:lnTo>
                <a:lnTo>
                  <a:pt x="145111" y="420487"/>
                </a:lnTo>
                <a:lnTo>
                  <a:pt x="147065" y="427609"/>
                </a:lnTo>
                <a:lnTo>
                  <a:pt x="148091" y="435014"/>
                </a:lnTo>
                <a:lnTo>
                  <a:pt x="148019" y="443230"/>
                </a:lnTo>
                <a:lnTo>
                  <a:pt x="147191" y="449683"/>
                </a:lnTo>
                <a:lnTo>
                  <a:pt x="145287" y="456946"/>
                </a:lnTo>
                <a:lnTo>
                  <a:pt x="164084" y="456692"/>
                </a:lnTo>
                <a:lnTo>
                  <a:pt x="165353" y="451104"/>
                </a:lnTo>
                <a:lnTo>
                  <a:pt x="165746" y="445897"/>
                </a:lnTo>
                <a:lnTo>
                  <a:pt x="165732" y="442372"/>
                </a:lnTo>
                <a:lnTo>
                  <a:pt x="165347" y="436372"/>
                </a:lnTo>
                <a:lnTo>
                  <a:pt x="164973" y="428625"/>
                </a:lnTo>
                <a:lnTo>
                  <a:pt x="163957" y="422275"/>
                </a:lnTo>
                <a:lnTo>
                  <a:pt x="162306" y="417449"/>
                </a:lnTo>
                <a:lnTo>
                  <a:pt x="196575" y="417449"/>
                </a:lnTo>
                <a:lnTo>
                  <a:pt x="198627" y="417068"/>
                </a:lnTo>
                <a:lnTo>
                  <a:pt x="197111" y="402713"/>
                </a:lnTo>
                <a:lnTo>
                  <a:pt x="177131" y="402713"/>
                </a:lnTo>
                <a:lnTo>
                  <a:pt x="170180" y="401955"/>
                </a:lnTo>
                <a:lnTo>
                  <a:pt x="163365" y="400216"/>
                </a:lnTo>
                <a:lnTo>
                  <a:pt x="157194" y="397668"/>
                </a:lnTo>
                <a:lnTo>
                  <a:pt x="151641" y="394311"/>
                </a:lnTo>
                <a:lnTo>
                  <a:pt x="146685" y="390144"/>
                </a:lnTo>
                <a:lnTo>
                  <a:pt x="135000" y="378333"/>
                </a:lnTo>
                <a:close/>
              </a:path>
              <a:path w="606425" h="577214">
                <a:moveTo>
                  <a:pt x="196575" y="417449"/>
                </a:moveTo>
                <a:lnTo>
                  <a:pt x="162306" y="417449"/>
                </a:lnTo>
                <a:lnTo>
                  <a:pt x="171499" y="418925"/>
                </a:lnTo>
                <a:lnTo>
                  <a:pt x="180609" y="419354"/>
                </a:lnTo>
                <a:lnTo>
                  <a:pt x="189648" y="418734"/>
                </a:lnTo>
                <a:lnTo>
                  <a:pt x="196575" y="417449"/>
                </a:lnTo>
                <a:close/>
              </a:path>
              <a:path w="606425" h="577214">
                <a:moveTo>
                  <a:pt x="167132" y="341884"/>
                </a:moveTo>
                <a:lnTo>
                  <a:pt x="154177" y="354838"/>
                </a:lnTo>
                <a:lnTo>
                  <a:pt x="209550" y="410210"/>
                </a:lnTo>
                <a:lnTo>
                  <a:pt x="222503" y="397256"/>
                </a:lnTo>
                <a:lnTo>
                  <a:pt x="202057" y="376809"/>
                </a:lnTo>
                <a:lnTo>
                  <a:pt x="209931" y="368808"/>
                </a:lnTo>
                <a:lnTo>
                  <a:pt x="236093" y="368808"/>
                </a:lnTo>
                <a:lnTo>
                  <a:pt x="233045" y="365760"/>
                </a:lnTo>
                <a:lnTo>
                  <a:pt x="191008" y="365760"/>
                </a:lnTo>
                <a:lnTo>
                  <a:pt x="167132" y="341884"/>
                </a:lnTo>
                <a:close/>
              </a:path>
              <a:path w="606425" h="577214">
                <a:moveTo>
                  <a:pt x="196723" y="399034"/>
                </a:moveTo>
                <a:lnTo>
                  <a:pt x="190414" y="401276"/>
                </a:lnTo>
                <a:lnTo>
                  <a:pt x="183880" y="402494"/>
                </a:lnTo>
                <a:lnTo>
                  <a:pt x="177131" y="402713"/>
                </a:lnTo>
                <a:lnTo>
                  <a:pt x="197111" y="402713"/>
                </a:lnTo>
                <a:lnTo>
                  <a:pt x="196723" y="399034"/>
                </a:lnTo>
                <a:close/>
              </a:path>
              <a:path w="606425" h="577214">
                <a:moveTo>
                  <a:pt x="236093" y="368808"/>
                </a:moveTo>
                <a:lnTo>
                  <a:pt x="209931" y="368808"/>
                </a:lnTo>
                <a:lnTo>
                  <a:pt x="233680" y="392557"/>
                </a:lnTo>
                <a:lnTo>
                  <a:pt x="246761" y="379476"/>
                </a:lnTo>
                <a:lnTo>
                  <a:pt x="236093" y="368808"/>
                </a:lnTo>
                <a:close/>
              </a:path>
              <a:path w="606425" h="577214">
                <a:moveTo>
                  <a:pt x="355981" y="260858"/>
                </a:moveTo>
                <a:lnTo>
                  <a:pt x="261747" y="354965"/>
                </a:lnTo>
                <a:lnTo>
                  <a:pt x="272796" y="366141"/>
                </a:lnTo>
                <a:lnTo>
                  <a:pt x="313309" y="325755"/>
                </a:lnTo>
                <a:lnTo>
                  <a:pt x="339598" y="325755"/>
                </a:lnTo>
                <a:lnTo>
                  <a:pt x="326389" y="312547"/>
                </a:lnTo>
                <a:lnTo>
                  <a:pt x="367030" y="271907"/>
                </a:lnTo>
                <a:lnTo>
                  <a:pt x="355981" y="260858"/>
                </a:lnTo>
                <a:close/>
              </a:path>
              <a:path w="606425" h="577214">
                <a:moveTo>
                  <a:pt x="186055" y="318770"/>
                </a:moveTo>
                <a:lnTo>
                  <a:pt x="172974" y="331851"/>
                </a:lnTo>
                <a:lnTo>
                  <a:pt x="198882" y="357759"/>
                </a:lnTo>
                <a:lnTo>
                  <a:pt x="191008" y="365760"/>
                </a:lnTo>
                <a:lnTo>
                  <a:pt x="233045" y="365760"/>
                </a:lnTo>
                <a:lnTo>
                  <a:pt x="186055" y="318770"/>
                </a:lnTo>
                <a:close/>
              </a:path>
              <a:path w="606425" h="577214">
                <a:moveTo>
                  <a:pt x="339598" y="325755"/>
                </a:moveTo>
                <a:lnTo>
                  <a:pt x="313309" y="325755"/>
                </a:lnTo>
                <a:lnTo>
                  <a:pt x="347725" y="360172"/>
                </a:lnTo>
                <a:lnTo>
                  <a:pt x="360934" y="347091"/>
                </a:lnTo>
                <a:lnTo>
                  <a:pt x="339598" y="325755"/>
                </a:lnTo>
                <a:close/>
              </a:path>
              <a:path w="606425" h="577214">
                <a:moveTo>
                  <a:pt x="236220" y="274701"/>
                </a:moveTo>
                <a:lnTo>
                  <a:pt x="223012" y="287909"/>
                </a:lnTo>
                <a:lnTo>
                  <a:pt x="266319" y="331216"/>
                </a:lnTo>
                <a:lnTo>
                  <a:pt x="290449" y="307086"/>
                </a:lnTo>
                <a:lnTo>
                  <a:pt x="268477" y="307086"/>
                </a:lnTo>
                <a:lnTo>
                  <a:pt x="258699" y="297307"/>
                </a:lnTo>
                <a:lnTo>
                  <a:pt x="269875" y="286131"/>
                </a:lnTo>
                <a:lnTo>
                  <a:pt x="247650" y="286131"/>
                </a:lnTo>
                <a:lnTo>
                  <a:pt x="236220" y="274701"/>
                </a:lnTo>
                <a:close/>
              </a:path>
              <a:path w="606425" h="577214">
                <a:moveTo>
                  <a:pt x="324485" y="257810"/>
                </a:moveTo>
                <a:lnTo>
                  <a:pt x="298196" y="257810"/>
                </a:lnTo>
                <a:lnTo>
                  <a:pt x="307975" y="267589"/>
                </a:lnTo>
                <a:lnTo>
                  <a:pt x="268477" y="307086"/>
                </a:lnTo>
                <a:lnTo>
                  <a:pt x="290449" y="307086"/>
                </a:lnTo>
                <a:lnTo>
                  <a:pt x="332105" y="265430"/>
                </a:lnTo>
                <a:lnTo>
                  <a:pt x="324485" y="257810"/>
                </a:lnTo>
                <a:close/>
              </a:path>
              <a:path w="606425" h="577214">
                <a:moveTo>
                  <a:pt x="288798" y="222123"/>
                </a:moveTo>
                <a:lnTo>
                  <a:pt x="275589" y="235204"/>
                </a:lnTo>
                <a:lnTo>
                  <a:pt x="287020" y="246634"/>
                </a:lnTo>
                <a:lnTo>
                  <a:pt x="247650" y="286131"/>
                </a:lnTo>
                <a:lnTo>
                  <a:pt x="269875" y="286131"/>
                </a:lnTo>
                <a:lnTo>
                  <a:pt x="298196" y="257810"/>
                </a:lnTo>
                <a:lnTo>
                  <a:pt x="324485" y="257810"/>
                </a:lnTo>
                <a:lnTo>
                  <a:pt x="288798" y="222123"/>
                </a:lnTo>
                <a:close/>
              </a:path>
              <a:path w="606425" h="577214">
                <a:moveTo>
                  <a:pt x="390144" y="199136"/>
                </a:moveTo>
                <a:lnTo>
                  <a:pt x="376936" y="212217"/>
                </a:lnTo>
                <a:lnTo>
                  <a:pt x="411352" y="246634"/>
                </a:lnTo>
                <a:lnTo>
                  <a:pt x="390144" y="267843"/>
                </a:lnTo>
                <a:lnTo>
                  <a:pt x="401065" y="278892"/>
                </a:lnTo>
                <a:lnTo>
                  <a:pt x="446531" y="233426"/>
                </a:lnTo>
                <a:lnTo>
                  <a:pt x="424434" y="233426"/>
                </a:lnTo>
                <a:lnTo>
                  <a:pt x="390144" y="199136"/>
                </a:lnTo>
                <a:close/>
              </a:path>
              <a:path w="606425" h="577214">
                <a:moveTo>
                  <a:pt x="415036" y="174117"/>
                </a:moveTo>
                <a:lnTo>
                  <a:pt x="401955" y="187198"/>
                </a:lnTo>
                <a:lnTo>
                  <a:pt x="436372" y="221615"/>
                </a:lnTo>
                <a:lnTo>
                  <a:pt x="424434" y="233426"/>
                </a:lnTo>
                <a:lnTo>
                  <a:pt x="446531" y="233426"/>
                </a:lnTo>
                <a:lnTo>
                  <a:pt x="471424" y="208534"/>
                </a:lnTo>
                <a:lnTo>
                  <a:pt x="449452" y="208534"/>
                </a:lnTo>
                <a:lnTo>
                  <a:pt x="415036" y="174117"/>
                </a:lnTo>
                <a:close/>
              </a:path>
              <a:path w="606425" h="577214">
                <a:moveTo>
                  <a:pt x="484250" y="173609"/>
                </a:moveTo>
                <a:lnTo>
                  <a:pt x="449452" y="208534"/>
                </a:lnTo>
                <a:lnTo>
                  <a:pt x="471424" y="208534"/>
                </a:lnTo>
                <a:lnTo>
                  <a:pt x="495300" y="184658"/>
                </a:lnTo>
                <a:lnTo>
                  <a:pt x="484250" y="173609"/>
                </a:lnTo>
                <a:close/>
              </a:path>
              <a:path w="606425" h="577214">
                <a:moveTo>
                  <a:pt x="404495" y="118110"/>
                </a:moveTo>
                <a:lnTo>
                  <a:pt x="334010" y="188595"/>
                </a:lnTo>
                <a:lnTo>
                  <a:pt x="344932" y="199390"/>
                </a:lnTo>
                <a:lnTo>
                  <a:pt x="402082" y="142240"/>
                </a:lnTo>
                <a:lnTo>
                  <a:pt x="428564" y="142240"/>
                </a:lnTo>
                <a:lnTo>
                  <a:pt x="427227" y="140843"/>
                </a:lnTo>
                <a:lnTo>
                  <a:pt x="404495" y="118110"/>
                </a:lnTo>
                <a:close/>
              </a:path>
              <a:path w="606425" h="577214">
                <a:moveTo>
                  <a:pt x="428564" y="142240"/>
                </a:moveTo>
                <a:lnTo>
                  <a:pt x="402082" y="142240"/>
                </a:lnTo>
                <a:lnTo>
                  <a:pt x="422552" y="162958"/>
                </a:lnTo>
                <a:lnTo>
                  <a:pt x="430625" y="171592"/>
                </a:lnTo>
                <a:lnTo>
                  <a:pt x="437983" y="179964"/>
                </a:lnTo>
                <a:lnTo>
                  <a:pt x="444626" y="188087"/>
                </a:lnTo>
                <a:lnTo>
                  <a:pt x="458597" y="176276"/>
                </a:lnTo>
                <a:lnTo>
                  <a:pt x="450213" y="166203"/>
                </a:lnTo>
                <a:lnTo>
                  <a:pt x="442198" y="156940"/>
                </a:lnTo>
                <a:lnTo>
                  <a:pt x="434540" y="148486"/>
                </a:lnTo>
                <a:lnTo>
                  <a:pt x="428564" y="142240"/>
                </a:lnTo>
                <a:close/>
              </a:path>
              <a:path w="606425" h="577214">
                <a:moveTo>
                  <a:pt x="494538" y="92329"/>
                </a:moveTo>
                <a:lnTo>
                  <a:pt x="481075" y="105664"/>
                </a:lnTo>
                <a:lnTo>
                  <a:pt x="514096" y="138684"/>
                </a:lnTo>
                <a:lnTo>
                  <a:pt x="501713" y="151352"/>
                </a:lnTo>
                <a:lnTo>
                  <a:pt x="491617" y="161544"/>
                </a:lnTo>
                <a:lnTo>
                  <a:pt x="504189" y="171196"/>
                </a:lnTo>
                <a:lnTo>
                  <a:pt x="523067" y="152102"/>
                </a:lnTo>
                <a:lnTo>
                  <a:pt x="540623" y="133889"/>
                </a:lnTo>
                <a:lnTo>
                  <a:pt x="548854" y="125095"/>
                </a:lnTo>
                <a:lnTo>
                  <a:pt x="527303" y="125095"/>
                </a:lnTo>
                <a:lnTo>
                  <a:pt x="494538" y="92329"/>
                </a:lnTo>
                <a:close/>
              </a:path>
              <a:path w="606425" h="577214">
                <a:moveTo>
                  <a:pt x="560070" y="90043"/>
                </a:moveTo>
                <a:lnTo>
                  <a:pt x="552807" y="98091"/>
                </a:lnTo>
                <a:lnTo>
                  <a:pt x="544925" y="106616"/>
                </a:lnTo>
                <a:lnTo>
                  <a:pt x="536424" y="115617"/>
                </a:lnTo>
                <a:lnTo>
                  <a:pt x="527303" y="125095"/>
                </a:lnTo>
                <a:lnTo>
                  <a:pt x="548854" y="125095"/>
                </a:lnTo>
                <a:lnTo>
                  <a:pt x="556821" y="116582"/>
                </a:lnTo>
                <a:lnTo>
                  <a:pt x="571626" y="100203"/>
                </a:lnTo>
                <a:lnTo>
                  <a:pt x="560070" y="90043"/>
                </a:lnTo>
                <a:close/>
              </a:path>
              <a:path w="606425" h="577214">
                <a:moveTo>
                  <a:pt x="504951" y="0"/>
                </a:moveTo>
                <a:lnTo>
                  <a:pt x="491617" y="13335"/>
                </a:lnTo>
                <a:lnTo>
                  <a:pt x="593089" y="114808"/>
                </a:lnTo>
                <a:lnTo>
                  <a:pt x="606425" y="101473"/>
                </a:lnTo>
                <a:lnTo>
                  <a:pt x="558673" y="53721"/>
                </a:lnTo>
                <a:lnTo>
                  <a:pt x="569814" y="42672"/>
                </a:lnTo>
                <a:lnTo>
                  <a:pt x="547624" y="42672"/>
                </a:lnTo>
                <a:lnTo>
                  <a:pt x="504951" y="0"/>
                </a:lnTo>
                <a:close/>
              </a:path>
              <a:path w="606425" h="577214">
                <a:moveTo>
                  <a:pt x="512775" y="59563"/>
                </a:moveTo>
                <a:lnTo>
                  <a:pt x="487807" y="59563"/>
                </a:lnTo>
                <a:lnTo>
                  <a:pt x="501999" y="74515"/>
                </a:lnTo>
                <a:lnTo>
                  <a:pt x="513334" y="86788"/>
                </a:lnTo>
                <a:lnTo>
                  <a:pt x="521811" y="96371"/>
                </a:lnTo>
                <a:lnTo>
                  <a:pt x="527431" y="103251"/>
                </a:lnTo>
                <a:lnTo>
                  <a:pt x="540893" y="91313"/>
                </a:lnTo>
                <a:lnTo>
                  <a:pt x="528250" y="76668"/>
                </a:lnTo>
                <a:lnTo>
                  <a:pt x="515477" y="62452"/>
                </a:lnTo>
                <a:lnTo>
                  <a:pt x="512775" y="59563"/>
                </a:lnTo>
                <a:close/>
              </a:path>
              <a:path w="606425" h="577214">
                <a:moveTo>
                  <a:pt x="489585" y="35306"/>
                </a:moveTo>
                <a:lnTo>
                  <a:pt x="437134" y="87757"/>
                </a:lnTo>
                <a:lnTo>
                  <a:pt x="448437" y="98933"/>
                </a:lnTo>
                <a:lnTo>
                  <a:pt x="487807" y="59563"/>
                </a:lnTo>
                <a:lnTo>
                  <a:pt x="512775" y="59563"/>
                </a:lnTo>
                <a:lnTo>
                  <a:pt x="502584" y="48664"/>
                </a:lnTo>
                <a:lnTo>
                  <a:pt x="489585" y="35306"/>
                </a:lnTo>
                <a:close/>
              </a:path>
              <a:path w="606425" h="577214">
                <a:moveTo>
                  <a:pt x="562990" y="27305"/>
                </a:moveTo>
                <a:lnTo>
                  <a:pt x="547624" y="42672"/>
                </a:lnTo>
                <a:lnTo>
                  <a:pt x="569814" y="42672"/>
                </a:lnTo>
                <a:lnTo>
                  <a:pt x="574039" y="38481"/>
                </a:lnTo>
                <a:lnTo>
                  <a:pt x="562990" y="27305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95007" y="4374641"/>
            <a:ext cx="271145" cy="257175"/>
          </a:xfrm>
          <a:custGeom>
            <a:avLst/>
            <a:gdLst/>
            <a:ahLst/>
            <a:cxnLst/>
            <a:rect l="l" t="t" r="r" b="b"/>
            <a:pathLst>
              <a:path w="271145" h="257175">
                <a:moveTo>
                  <a:pt x="74549" y="213359"/>
                </a:moveTo>
                <a:lnTo>
                  <a:pt x="61341" y="226567"/>
                </a:lnTo>
                <a:lnTo>
                  <a:pt x="91567" y="256793"/>
                </a:lnTo>
                <a:lnTo>
                  <a:pt x="115869" y="232536"/>
                </a:lnTo>
                <a:lnTo>
                  <a:pt x="93725" y="232536"/>
                </a:lnTo>
                <a:lnTo>
                  <a:pt x="74549" y="213359"/>
                </a:lnTo>
                <a:close/>
              </a:path>
              <a:path w="271145" h="257175">
                <a:moveTo>
                  <a:pt x="104521" y="171703"/>
                </a:moveTo>
                <a:lnTo>
                  <a:pt x="59690" y="171703"/>
                </a:lnTo>
                <a:lnTo>
                  <a:pt x="70993" y="183006"/>
                </a:lnTo>
                <a:lnTo>
                  <a:pt x="30607" y="223392"/>
                </a:lnTo>
                <a:lnTo>
                  <a:pt x="41656" y="234568"/>
                </a:lnTo>
                <a:lnTo>
                  <a:pt x="104521" y="171703"/>
                </a:lnTo>
                <a:close/>
              </a:path>
              <a:path w="271145" h="257175">
                <a:moveTo>
                  <a:pt x="148336" y="177926"/>
                </a:moveTo>
                <a:lnTo>
                  <a:pt x="93725" y="232536"/>
                </a:lnTo>
                <a:lnTo>
                  <a:pt x="115869" y="232536"/>
                </a:lnTo>
                <a:lnTo>
                  <a:pt x="159512" y="188975"/>
                </a:lnTo>
                <a:lnTo>
                  <a:pt x="148336" y="177926"/>
                </a:lnTo>
                <a:close/>
              </a:path>
              <a:path w="271145" h="257175">
                <a:moveTo>
                  <a:pt x="13208" y="150875"/>
                </a:moveTo>
                <a:lnTo>
                  <a:pt x="0" y="164210"/>
                </a:lnTo>
                <a:lnTo>
                  <a:pt x="33655" y="197865"/>
                </a:lnTo>
                <a:lnTo>
                  <a:pt x="58047" y="173354"/>
                </a:lnTo>
                <a:lnTo>
                  <a:pt x="35687" y="173354"/>
                </a:lnTo>
                <a:lnTo>
                  <a:pt x="13208" y="150875"/>
                </a:lnTo>
                <a:close/>
              </a:path>
              <a:path w="271145" h="257175">
                <a:moveTo>
                  <a:pt x="89281" y="119633"/>
                </a:moveTo>
                <a:lnTo>
                  <a:pt x="35687" y="173354"/>
                </a:lnTo>
                <a:lnTo>
                  <a:pt x="58047" y="173354"/>
                </a:lnTo>
                <a:lnTo>
                  <a:pt x="59690" y="171703"/>
                </a:lnTo>
                <a:lnTo>
                  <a:pt x="104521" y="171703"/>
                </a:lnTo>
                <a:lnTo>
                  <a:pt x="106425" y="169798"/>
                </a:lnTo>
                <a:lnTo>
                  <a:pt x="84327" y="169798"/>
                </a:lnTo>
                <a:lnTo>
                  <a:pt x="72898" y="158495"/>
                </a:lnTo>
                <a:lnTo>
                  <a:pt x="100584" y="130936"/>
                </a:lnTo>
                <a:lnTo>
                  <a:pt x="89281" y="119633"/>
                </a:lnTo>
                <a:close/>
              </a:path>
              <a:path w="271145" h="257175">
                <a:moveTo>
                  <a:pt x="124841" y="129285"/>
                </a:moveTo>
                <a:lnTo>
                  <a:pt x="84327" y="169798"/>
                </a:lnTo>
                <a:lnTo>
                  <a:pt x="106425" y="169798"/>
                </a:lnTo>
                <a:lnTo>
                  <a:pt x="135890" y="140334"/>
                </a:lnTo>
                <a:lnTo>
                  <a:pt x="124841" y="129285"/>
                </a:lnTo>
                <a:close/>
              </a:path>
              <a:path w="271145" h="257175">
                <a:moveTo>
                  <a:pt x="250317" y="67055"/>
                </a:moveTo>
                <a:lnTo>
                  <a:pt x="224027" y="67055"/>
                </a:lnTo>
                <a:lnTo>
                  <a:pt x="229362" y="72389"/>
                </a:lnTo>
                <a:lnTo>
                  <a:pt x="176022" y="125729"/>
                </a:lnTo>
                <a:lnTo>
                  <a:pt x="201930" y="151637"/>
                </a:lnTo>
                <a:lnTo>
                  <a:pt x="225806" y="127761"/>
                </a:lnTo>
                <a:lnTo>
                  <a:pt x="204343" y="127761"/>
                </a:lnTo>
                <a:lnTo>
                  <a:pt x="199009" y="122427"/>
                </a:lnTo>
                <a:lnTo>
                  <a:pt x="252349" y="69087"/>
                </a:lnTo>
                <a:lnTo>
                  <a:pt x="250317" y="67055"/>
                </a:lnTo>
                <a:close/>
              </a:path>
              <a:path w="271145" h="257175">
                <a:moveTo>
                  <a:pt x="260223" y="71881"/>
                </a:moveTo>
                <a:lnTo>
                  <a:pt x="204343" y="127761"/>
                </a:lnTo>
                <a:lnTo>
                  <a:pt x="225806" y="127761"/>
                </a:lnTo>
                <a:lnTo>
                  <a:pt x="270891" y="82676"/>
                </a:lnTo>
                <a:lnTo>
                  <a:pt x="260223" y="71881"/>
                </a:lnTo>
                <a:close/>
              </a:path>
              <a:path w="271145" h="257175">
                <a:moveTo>
                  <a:pt x="214502" y="76580"/>
                </a:moveTo>
                <a:lnTo>
                  <a:pt x="180086" y="76580"/>
                </a:lnTo>
                <a:lnTo>
                  <a:pt x="186563" y="83057"/>
                </a:lnTo>
                <a:lnTo>
                  <a:pt x="159893" y="109727"/>
                </a:lnTo>
                <a:lnTo>
                  <a:pt x="170688" y="120395"/>
                </a:lnTo>
                <a:lnTo>
                  <a:pt x="214502" y="76580"/>
                </a:lnTo>
                <a:close/>
              </a:path>
              <a:path w="271145" h="257175">
                <a:moveTo>
                  <a:pt x="223139" y="12064"/>
                </a:moveTo>
                <a:lnTo>
                  <a:pt x="128905" y="106171"/>
                </a:lnTo>
                <a:lnTo>
                  <a:pt x="139700" y="116966"/>
                </a:lnTo>
                <a:lnTo>
                  <a:pt x="180086" y="76580"/>
                </a:lnTo>
                <a:lnTo>
                  <a:pt x="214502" y="76580"/>
                </a:lnTo>
                <a:lnTo>
                  <a:pt x="221361" y="69722"/>
                </a:lnTo>
                <a:lnTo>
                  <a:pt x="199771" y="69722"/>
                </a:lnTo>
                <a:lnTo>
                  <a:pt x="193294" y="63372"/>
                </a:lnTo>
                <a:lnTo>
                  <a:pt x="233807" y="22859"/>
                </a:lnTo>
                <a:lnTo>
                  <a:pt x="223139" y="12064"/>
                </a:lnTo>
                <a:close/>
              </a:path>
              <a:path w="271145" h="257175">
                <a:moveTo>
                  <a:pt x="142621" y="12699"/>
                </a:moveTo>
                <a:lnTo>
                  <a:pt x="129540" y="25780"/>
                </a:lnTo>
                <a:lnTo>
                  <a:pt x="137922" y="34162"/>
                </a:lnTo>
                <a:lnTo>
                  <a:pt x="138684" y="41655"/>
                </a:lnTo>
                <a:lnTo>
                  <a:pt x="123533" y="77757"/>
                </a:lnTo>
                <a:lnTo>
                  <a:pt x="116586" y="86613"/>
                </a:lnTo>
                <a:lnTo>
                  <a:pt x="133350" y="89407"/>
                </a:lnTo>
                <a:lnTo>
                  <a:pt x="142446" y="75291"/>
                </a:lnTo>
                <a:lnTo>
                  <a:pt x="148780" y="61721"/>
                </a:lnTo>
                <a:lnTo>
                  <a:pt x="152352" y="48724"/>
                </a:lnTo>
                <a:lnTo>
                  <a:pt x="153162" y="36321"/>
                </a:lnTo>
                <a:lnTo>
                  <a:pt x="166183" y="35200"/>
                </a:lnTo>
                <a:lnTo>
                  <a:pt x="179514" y="31448"/>
                </a:lnTo>
                <a:lnTo>
                  <a:pt x="193131" y="25052"/>
                </a:lnTo>
                <a:lnTo>
                  <a:pt x="198051" y="21843"/>
                </a:lnTo>
                <a:lnTo>
                  <a:pt x="158623" y="21843"/>
                </a:lnTo>
                <a:lnTo>
                  <a:pt x="151002" y="21208"/>
                </a:lnTo>
                <a:lnTo>
                  <a:pt x="146812" y="17017"/>
                </a:lnTo>
                <a:lnTo>
                  <a:pt x="142621" y="12699"/>
                </a:lnTo>
                <a:close/>
              </a:path>
              <a:path w="271145" h="257175">
                <a:moveTo>
                  <a:pt x="226441" y="43179"/>
                </a:moveTo>
                <a:lnTo>
                  <a:pt x="199771" y="69722"/>
                </a:lnTo>
                <a:lnTo>
                  <a:pt x="221361" y="69722"/>
                </a:lnTo>
                <a:lnTo>
                  <a:pt x="224027" y="67055"/>
                </a:lnTo>
                <a:lnTo>
                  <a:pt x="250317" y="67055"/>
                </a:lnTo>
                <a:lnTo>
                  <a:pt x="226441" y="43179"/>
                </a:lnTo>
                <a:close/>
              </a:path>
              <a:path w="271145" h="257175">
                <a:moveTo>
                  <a:pt x="203453" y="0"/>
                </a:moveTo>
                <a:lnTo>
                  <a:pt x="169672" y="18922"/>
                </a:lnTo>
                <a:lnTo>
                  <a:pt x="158623" y="21843"/>
                </a:lnTo>
                <a:lnTo>
                  <a:pt x="198051" y="21843"/>
                </a:lnTo>
                <a:lnTo>
                  <a:pt x="207010" y="16001"/>
                </a:lnTo>
                <a:lnTo>
                  <a:pt x="203453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95920" y="4355338"/>
            <a:ext cx="267335" cy="273050"/>
          </a:xfrm>
          <a:custGeom>
            <a:avLst/>
            <a:gdLst/>
            <a:ahLst/>
            <a:cxnLst/>
            <a:rect l="l" t="t" r="r" b="b"/>
            <a:pathLst>
              <a:path w="267334" h="273050">
                <a:moveTo>
                  <a:pt x="137413" y="186436"/>
                </a:moveTo>
                <a:lnTo>
                  <a:pt x="111505" y="186436"/>
                </a:lnTo>
                <a:lnTo>
                  <a:pt x="117601" y="192531"/>
                </a:lnTo>
                <a:lnTo>
                  <a:pt x="64897" y="245237"/>
                </a:lnTo>
                <a:lnTo>
                  <a:pt x="92582" y="272923"/>
                </a:lnTo>
                <a:lnTo>
                  <a:pt x="116712" y="248793"/>
                </a:lnTo>
                <a:lnTo>
                  <a:pt x="94614" y="248793"/>
                </a:lnTo>
                <a:lnTo>
                  <a:pt x="88137" y="242316"/>
                </a:lnTo>
                <a:lnTo>
                  <a:pt x="140715" y="189737"/>
                </a:lnTo>
                <a:lnTo>
                  <a:pt x="137413" y="186436"/>
                </a:lnTo>
                <a:close/>
              </a:path>
              <a:path w="267334" h="273050">
                <a:moveTo>
                  <a:pt x="149732" y="193675"/>
                </a:moveTo>
                <a:lnTo>
                  <a:pt x="94614" y="248793"/>
                </a:lnTo>
                <a:lnTo>
                  <a:pt x="116712" y="248793"/>
                </a:lnTo>
                <a:lnTo>
                  <a:pt x="160781" y="204724"/>
                </a:lnTo>
                <a:lnTo>
                  <a:pt x="149732" y="193675"/>
                </a:lnTo>
                <a:close/>
              </a:path>
              <a:path w="267334" h="273050">
                <a:moveTo>
                  <a:pt x="113283" y="162306"/>
                </a:moveTo>
                <a:lnTo>
                  <a:pt x="47751" y="227964"/>
                </a:lnTo>
                <a:lnTo>
                  <a:pt x="58800" y="239013"/>
                </a:lnTo>
                <a:lnTo>
                  <a:pt x="111505" y="186436"/>
                </a:lnTo>
                <a:lnTo>
                  <a:pt x="137413" y="186436"/>
                </a:lnTo>
                <a:lnTo>
                  <a:pt x="113283" y="162306"/>
                </a:lnTo>
                <a:close/>
              </a:path>
              <a:path w="267334" h="273050">
                <a:moveTo>
                  <a:pt x="12826" y="157225"/>
                </a:moveTo>
                <a:lnTo>
                  <a:pt x="0" y="170180"/>
                </a:lnTo>
                <a:lnTo>
                  <a:pt x="9525" y="179705"/>
                </a:lnTo>
                <a:lnTo>
                  <a:pt x="13882" y="184894"/>
                </a:lnTo>
                <a:lnTo>
                  <a:pt x="17240" y="190738"/>
                </a:lnTo>
                <a:lnTo>
                  <a:pt x="19597" y="197225"/>
                </a:lnTo>
                <a:lnTo>
                  <a:pt x="20954" y="204343"/>
                </a:lnTo>
                <a:lnTo>
                  <a:pt x="21268" y="211915"/>
                </a:lnTo>
                <a:lnTo>
                  <a:pt x="20510" y="219773"/>
                </a:lnTo>
                <a:lnTo>
                  <a:pt x="18688" y="227964"/>
                </a:lnTo>
                <a:lnTo>
                  <a:pt x="15875" y="236347"/>
                </a:lnTo>
                <a:lnTo>
                  <a:pt x="34035" y="236855"/>
                </a:lnTo>
                <a:lnTo>
                  <a:pt x="36449" y="230250"/>
                </a:lnTo>
                <a:lnTo>
                  <a:pt x="37719" y="222631"/>
                </a:lnTo>
                <a:lnTo>
                  <a:pt x="38480" y="205486"/>
                </a:lnTo>
                <a:lnTo>
                  <a:pt x="37719" y="198247"/>
                </a:lnTo>
                <a:lnTo>
                  <a:pt x="35813" y="192405"/>
                </a:lnTo>
                <a:lnTo>
                  <a:pt x="58770" y="192405"/>
                </a:lnTo>
                <a:lnTo>
                  <a:pt x="65478" y="191369"/>
                </a:lnTo>
                <a:lnTo>
                  <a:pt x="77215" y="188341"/>
                </a:lnTo>
                <a:lnTo>
                  <a:pt x="75680" y="176784"/>
                </a:lnTo>
                <a:lnTo>
                  <a:pt x="46354" y="176784"/>
                </a:lnTo>
                <a:lnTo>
                  <a:pt x="39282" y="175879"/>
                </a:lnTo>
                <a:lnTo>
                  <a:pt x="32924" y="173926"/>
                </a:lnTo>
                <a:lnTo>
                  <a:pt x="27281" y="170926"/>
                </a:lnTo>
                <a:lnTo>
                  <a:pt x="22351" y="166878"/>
                </a:lnTo>
                <a:lnTo>
                  <a:pt x="12826" y="157225"/>
                </a:lnTo>
                <a:close/>
              </a:path>
              <a:path w="267334" h="273050">
                <a:moveTo>
                  <a:pt x="58770" y="192405"/>
                </a:moveTo>
                <a:lnTo>
                  <a:pt x="35813" y="192405"/>
                </a:lnTo>
                <a:lnTo>
                  <a:pt x="44765" y="193377"/>
                </a:lnTo>
                <a:lnTo>
                  <a:pt x="54657" y="193040"/>
                </a:lnTo>
                <a:lnTo>
                  <a:pt x="58770" y="192405"/>
                </a:lnTo>
                <a:close/>
              </a:path>
              <a:path w="267334" h="273050">
                <a:moveTo>
                  <a:pt x="74802" y="170180"/>
                </a:moveTo>
                <a:lnTo>
                  <a:pt x="67875" y="173319"/>
                </a:lnTo>
                <a:lnTo>
                  <a:pt x="60817" y="175482"/>
                </a:lnTo>
                <a:lnTo>
                  <a:pt x="53639" y="176645"/>
                </a:lnTo>
                <a:lnTo>
                  <a:pt x="46354" y="176784"/>
                </a:lnTo>
                <a:lnTo>
                  <a:pt x="75680" y="176784"/>
                </a:lnTo>
                <a:lnTo>
                  <a:pt x="74802" y="170180"/>
                </a:lnTo>
                <a:close/>
              </a:path>
              <a:path w="267334" h="273050">
                <a:moveTo>
                  <a:pt x="58420" y="107442"/>
                </a:moveTo>
                <a:lnTo>
                  <a:pt x="45465" y="120395"/>
                </a:lnTo>
                <a:lnTo>
                  <a:pt x="96393" y="171323"/>
                </a:lnTo>
                <a:lnTo>
                  <a:pt x="109347" y="158369"/>
                </a:lnTo>
                <a:lnTo>
                  <a:pt x="58420" y="107442"/>
                </a:lnTo>
                <a:close/>
              </a:path>
              <a:path w="267334" h="273050">
                <a:moveTo>
                  <a:pt x="164226" y="62611"/>
                </a:moveTo>
                <a:lnTo>
                  <a:pt x="143255" y="62611"/>
                </a:lnTo>
                <a:lnTo>
                  <a:pt x="149355" y="72467"/>
                </a:lnTo>
                <a:lnTo>
                  <a:pt x="153955" y="83169"/>
                </a:lnTo>
                <a:lnTo>
                  <a:pt x="157079" y="94704"/>
                </a:lnTo>
                <a:lnTo>
                  <a:pt x="158750" y="107061"/>
                </a:lnTo>
                <a:lnTo>
                  <a:pt x="158891" y="114554"/>
                </a:lnTo>
                <a:lnTo>
                  <a:pt x="158904" y="120395"/>
                </a:lnTo>
                <a:lnTo>
                  <a:pt x="157781" y="131619"/>
                </a:lnTo>
                <a:lnTo>
                  <a:pt x="155124" y="143154"/>
                </a:lnTo>
                <a:lnTo>
                  <a:pt x="151002" y="154178"/>
                </a:lnTo>
                <a:lnTo>
                  <a:pt x="170814" y="153543"/>
                </a:lnTo>
                <a:lnTo>
                  <a:pt x="174650" y="137064"/>
                </a:lnTo>
                <a:lnTo>
                  <a:pt x="176450" y="120967"/>
                </a:lnTo>
                <a:lnTo>
                  <a:pt x="176226" y="105251"/>
                </a:lnTo>
                <a:lnTo>
                  <a:pt x="173989" y="89916"/>
                </a:lnTo>
                <a:lnTo>
                  <a:pt x="169822" y="75273"/>
                </a:lnTo>
                <a:lnTo>
                  <a:pt x="164226" y="62611"/>
                </a:lnTo>
                <a:close/>
              </a:path>
              <a:path w="267334" h="273050">
                <a:moveTo>
                  <a:pt x="165734" y="0"/>
                </a:moveTo>
                <a:lnTo>
                  <a:pt x="152780" y="12954"/>
                </a:lnTo>
                <a:lnTo>
                  <a:pt x="254253" y="114554"/>
                </a:lnTo>
                <a:lnTo>
                  <a:pt x="267207" y="101600"/>
                </a:lnTo>
                <a:lnTo>
                  <a:pt x="165734" y="0"/>
                </a:lnTo>
                <a:close/>
              </a:path>
              <a:path w="267334" h="273050">
                <a:moveTo>
                  <a:pt x="146176" y="37464"/>
                </a:moveTo>
                <a:lnTo>
                  <a:pt x="96393" y="87249"/>
                </a:lnTo>
                <a:lnTo>
                  <a:pt x="107569" y="98298"/>
                </a:lnTo>
                <a:lnTo>
                  <a:pt x="143255" y="62611"/>
                </a:lnTo>
                <a:lnTo>
                  <a:pt x="164226" y="62611"/>
                </a:lnTo>
                <a:lnTo>
                  <a:pt x="163798" y="61642"/>
                </a:lnTo>
                <a:lnTo>
                  <a:pt x="155916" y="49035"/>
                </a:lnTo>
                <a:lnTo>
                  <a:pt x="146176" y="37464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69529" y="4355338"/>
            <a:ext cx="287020" cy="258445"/>
          </a:xfrm>
          <a:custGeom>
            <a:avLst/>
            <a:gdLst/>
            <a:ahLst/>
            <a:cxnLst/>
            <a:rect l="l" t="t" r="r" b="b"/>
            <a:pathLst>
              <a:path w="287020" h="258445">
                <a:moveTo>
                  <a:pt x="144105" y="177367"/>
                </a:moveTo>
                <a:lnTo>
                  <a:pt x="106425" y="196723"/>
                </a:lnTo>
                <a:lnTo>
                  <a:pt x="87090" y="234221"/>
                </a:lnTo>
                <a:lnTo>
                  <a:pt x="87947" y="240585"/>
                </a:lnTo>
                <a:lnTo>
                  <a:pt x="111236" y="258367"/>
                </a:lnTo>
                <a:lnTo>
                  <a:pt x="118237" y="257682"/>
                </a:lnTo>
                <a:lnTo>
                  <a:pt x="125642" y="255426"/>
                </a:lnTo>
                <a:lnTo>
                  <a:pt x="133191" y="251539"/>
                </a:lnTo>
                <a:lnTo>
                  <a:pt x="140882" y="246056"/>
                </a:lnTo>
                <a:lnTo>
                  <a:pt x="145750" y="241681"/>
                </a:lnTo>
                <a:lnTo>
                  <a:pt x="114807" y="241681"/>
                </a:lnTo>
                <a:lnTo>
                  <a:pt x="110617" y="240919"/>
                </a:lnTo>
                <a:lnTo>
                  <a:pt x="104521" y="234823"/>
                </a:lnTo>
                <a:lnTo>
                  <a:pt x="103759" y="230759"/>
                </a:lnTo>
                <a:lnTo>
                  <a:pt x="106552" y="220344"/>
                </a:lnTo>
                <a:lnTo>
                  <a:pt x="140589" y="193929"/>
                </a:lnTo>
                <a:lnTo>
                  <a:pt x="166885" y="193929"/>
                </a:lnTo>
                <a:lnTo>
                  <a:pt x="164994" y="189406"/>
                </a:lnTo>
                <a:lnTo>
                  <a:pt x="161036" y="184404"/>
                </a:lnTo>
                <a:lnTo>
                  <a:pt x="156106" y="180518"/>
                </a:lnTo>
                <a:lnTo>
                  <a:pt x="150463" y="178181"/>
                </a:lnTo>
                <a:lnTo>
                  <a:pt x="144105" y="177367"/>
                </a:lnTo>
                <a:close/>
              </a:path>
              <a:path w="287020" h="258445">
                <a:moveTo>
                  <a:pt x="101475" y="184657"/>
                </a:moveTo>
                <a:lnTo>
                  <a:pt x="31876" y="184657"/>
                </a:lnTo>
                <a:lnTo>
                  <a:pt x="36068" y="188722"/>
                </a:lnTo>
                <a:lnTo>
                  <a:pt x="40257" y="193929"/>
                </a:lnTo>
                <a:lnTo>
                  <a:pt x="43418" y="199882"/>
                </a:lnTo>
                <a:lnTo>
                  <a:pt x="45622" y="206706"/>
                </a:lnTo>
                <a:lnTo>
                  <a:pt x="46863" y="214375"/>
                </a:lnTo>
                <a:lnTo>
                  <a:pt x="46936" y="223488"/>
                </a:lnTo>
                <a:lnTo>
                  <a:pt x="46259" y="230171"/>
                </a:lnTo>
                <a:lnTo>
                  <a:pt x="44469" y="237753"/>
                </a:lnTo>
                <a:lnTo>
                  <a:pt x="41655" y="245110"/>
                </a:lnTo>
                <a:lnTo>
                  <a:pt x="60325" y="245110"/>
                </a:lnTo>
                <a:lnTo>
                  <a:pt x="62439" y="239013"/>
                </a:lnTo>
                <a:lnTo>
                  <a:pt x="62503" y="238760"/>
                </a:lnTo>
                <a:lnTo>
                  <a:pt x="63626" y="231267"/>
                </a:lnTo>
                <a:lnTo>
                  <a:pt x="64070" y="215519"/>
                </a:lnTo>
                <a:lnTo>
                  <a:pt x="64030" y="212201"/>
                </a:lnTo>
                <a:lnTo>
                  <a:pt x="63373" y="205739"/>
                </a:lnTo>
                <a:lnTo>
                  <a:pt x="61341" y="200025"/>
                </a:lnTo>
                <a:lnTo>
                  <a:pt x="85710" y="200025"/>
                </a:lnTo>
                <a:lnTo>
                  <a:pt x="91487" y="199078"/>
                </a:lnTo>
                <a:lnTo>
                  <a:pt x="102489" y="195961"/>
                </a:lnTo>
                <a:lnTo>
                  <a:pt x="101475" y="184657"/>
                </a:lnTo>
                <a:close/>
              </a:path>
              <a:path w="287020" h="258445">
                <a:moveTo>
                  <a:pt x="166885" y="193929"/>
                </a:moveTo>
                <a:lnTo>
                  <a:pt x="140589" y="193929"/>
                </a:lnTo>
                <a:lnTo>
                  <a:pt x="144652" y="194691"/>
                </a:lnTo>
                <a:lnTo>
                  <a:pt x="147700" y="197738"/>
                </a:lnTo>
                <a:lnTo>
                  <a:pt x="150875" y="200787"/>
                </a:lnTo>
                <a:lnTo>
                  <a:pt x="151638" y="204978"/>
                </a:lnTo>
                <a:lnTo>
                  <a:pt x="150114" y="210185"/>
                </a:lnTo>
                <a:lnTo>
                  <a:pt x="148590" y="215519"/>
                </a:lnTo>
                <a:lnTo>
                  <a:pt x="114807" y="241681"/>
                </a:lnTo>
                <a:lnTo>
                  <a:pt x="145750" y="241681"/>
                </a:lnTo>
                <a:lnTo>
                  <a:pt x="167513" y="208534"/>
                </a:lnTo>
                <a:lnTo>
                  <a:pt x="168197" y="201459"/>
                </a:lnTo>
                <a:lnTo>
                  <a:pt x="167370" y="195087"/>
                </a:lnTo>
                <a:lnTo>
                  <a:pt x="166885" y="193929"/>
                </a:lnTo>
                <a:close/>
              </a:path>
              <a:path w="287020" h="258445">
                <a:moveTo>
                  <a:pt x="54482" y="140081"/>
                </a:moveTo>
                <a:lnTo>
                  <a:pt x="0" y="194563"/>
                </a:lnTo>
                <a:lnTo>
                  <a:pt x="10922" y="205612"/>
                </a:lnTo>
                <a:lnTo>
                  <a:pt x="31876" y="184657"/>
                </a:lnTo>
                <a:lnTo>
                  <a:pt x="101475" y="184657"/>
                </a:lnTo>
                <a:lnTo>
                  <a:pt x="72136" y="184531"/>
                </a:lnTo>
                <a:lnTo>
                  <a:pt x="62611" y="184276"/>
                </a:lnTo>
                <a:lnTo>
                  <a:pt x="54864" y="181101"/>
                </a:lnTo>
                <a:lnTo>
                  <a:pt x="48768" y="175132"/>
                </a:lnTo>
                <a:lnTo>
                  <a:pt x="45085" y="171450"/>
                </a:lnTo>
                <a:lnTo>
                  <a:pt x="65531" y="151003"/>
                </a:lnTo>
                <a:lnTo>
                  <a:pt x="54482" y="140081"/>
                </a:lnTo>
                <a:close/>
              </a:path>
              <a:path w="287020" h="258445">
                <a:moveTo>
                  <a:pt x="85710" y="200025"/>
                </a:moveTo>
                <a:lnTo>
                  <a:pt x="61341" y="200025"/>
                </a:lnTo>
                <a:lnTo>
                  <a:pt x="70913" y="201122"/>
                </a:lnTo>
                <a:lnTo>
                  <a:pt x="81059" y="200787"/>
                </a:lnTo>
                <a:lnTo>
                  <a:pt x="85710" y="200025"/>
                </a:lnTo>
                <a:close/>
              </a:path>
              <a:path w="287020" h="258445">
                <a:moveTo>
                  <a:pt x="100838" y="177545"/>
                </a:moveTo>
                <a:lnTo>
                  <a:pt x="93602" y="180762"/>
                </a:lnTo>
                <a:lnTo>
                  <a:pt x="86391" y="182991"/>
                </a:lnTo>
                <a:lnTo>
                  <a:pt x="79179" y="184245"/>
                </a:lnTo>
                <a:lnTo>
                  <a:pt x="72136" y="184531"/>
                </a:lnTo>
                <a:lnTo>
                  <a:pt x="101464" y="184531"/>
                </a:lnTo>
                <a:lnTo>
                  <a:pt x="100838" y="177545"/>
                </a:lnTo>
                <a:close/>
              </a:path>
              <a:path w="287020" h="258445">
                <a:moveTo>
                  <a:pt x="125983" y="152400"/>
                </a:moveTo>
                <a:lnTo>
                  <a:pt x="100075" y="152400"/>
                </a:lnTo>
                <a:lnTo>
                  <a:pt x="124714" y="177037"/>
                </a:lnTo>
                <a:lnTo>
                  <a:pt x="137668" y="164084"/>
                </a:lnTo>
                <a:lnTo>
                  <a:pt x="125983" y="152400"/>
                </a:lnTo>
                <a:close/>
              </a:path>
              <a:path w="287020" h="258445">
                <a:moveTo>
                  <a:pt x="79501" y="105918"/>
                </a:moveTo>
                <a:lnTo>
                  <a:pt x="66548" y="118872"/>
                </a:lnTo>
                <a:lnTo>
                  <a:pt x="89535" y="141859"/>
                </a:lnTo>
                <a:lnTo>
                  <a:pt x="70485" y="160909"/>
                </a:lnTo>
                <a:lnTo>
                  <a:pt x="81025" y="171576"/>
                </a:lnTo>
                <a:lnTo>
                  <a:pt x="100075" y="152400"/>
                </a:lnTo>
                <a:lnTo>
                  <a:pt x="125983" y="152400"/>
                </a:lnTo>
                <a:lnTo>
                  <a:pt x="79501" y="105918"/>
                </a:lnTo>
                <a:close/>
              </a:path>
              <a:path w="287020" h="258445">
                <a:moveTo>
                  <a:pt x="146050" y="53086"/>
                </a:moveTo>
                <a:lnTo>
                  <a:pt x="132715" y="66420"/>
                </a:lnTo>
                <a:lnTo>
                  <a:pt x="152509" y="86232"/>
                </a:lnTo>
                <a:lnTo>
                  <a:pt x="158144" y="92747"/>
                </a:lnTo>
                <a:lnTo>
                  <a:pt x="170878" y="137048"/>
                </a:lnTo>
                <a:lnTo>
                  <a:pt x="169878" y="146325"/>
                </a:lnTo>
                <a:lnTo>
                  <a:pt x="167640" y="155448"/>
                </a:lnTo>
                <a:lnTo>
                  <a:pt x="187198" y="154431"/>
                </a:lnTo>
                <a:lnTo>
                  <a:pt x="188602" y="141859"/>
                </a:lnTo>
                <a:lnTo>
                  <a:pt x="188531" y="129000"/>
                </a:lnTo>
                <a:lnTo>
                  <a:pt x="186912" y="116498"/>
                </a:lnTo>
                <a:lnTo>
                  <a:pt x="183769" y="104139"/>
                </a:lnTo>
                <a:lnTo>
                  <a:pt x="232041" y="104139"/>
                </a:lnTo>
                <a:lnTo>
                  <a:pt x="231126" y="89963"/>
                </a:lnTo>
                <a:lnTo>
                  <a:pt x="214312" y="89963"/>
                </a:lnTo>
                <a:lnTo>
                  <a:pt x="205454" y="89929"/>
                </a:lnTo>
                <a:lnTo>
                  <a:pt x="165353" y="72517"/>
                </a:lnTo>
                <a:lnTo>
                  <a:pt x="146050" y="53086"/>
                </a:lnTo>
                <a:close/>
              </a:path>
              <a:path w="287020" h="258445">
                <a:moveTo>
                  <a:pt x="185547" y="0"/>
                </a:moveTo>
                <a:lnTo>
                  <a:pt x="172466" y="13081"/>
                </a:lnTo>
                <a:lnTo>
                  <a:pt x="273939" y="114554"/>
                </a:lnTo>
                <a:lnTo>
                  <a:pt x="287020" y="101473"/>
                </a:lnTo>
                <a:lnTo>
                  <a:pt x="185547" y="0"/>
                </a:lnTo>
                <a:close/>
              </a:path>
              <a:path w="287020" h="258445">
                <a:moveTo>
                  <a:pt x="232041" y="104139"/>
                </a:moveTo>
                <a:lnTo>
                  <a:pt x="183769" y="104139"/>
                </a:lnTo>
                <a:lnTo>
                  <a:pt x="195651" y="106685"/>
                </a:lnTo>
                <a:lnTo>
                  <a:pt x="207676" y="107838"/>
                </a:lnTo>
                <a:lnTo>
                  <a:pt x="219844" y="107586"/>
                </a:lnTo>
                <a:lnTo>
                  <a:pt x="232155" y="105918"/>
                </a:lnTo>
                <a:lnTo>
                  <a:pt x="232041" y="104139"/>
                </a:lnTo>
                <a:close/>
              </a:path>
              <a:path w="287020" h="258445">
                <a:moveTo>
                  <a:pt x="230886" y="86232"/>
                </a:moveTo>
                <a:lnTo>
                  <a:pt x="222789" y="88735"/>
                </a:lnTo>
                <a:lnTo>
                  <a:pt x="214312" y="89963"/>
                </a:lnTo>
                <a:lnTo>
                  <a:pt x="231126" y="89963"/>
                </a:lnTo>
                <a:lnTo>
                  <a:pt x="230886" y="86232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876922" y="1078600"/>
            <a:ext cx="48196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100" dirty="0">
                <a:latin typeface="Malgun Gothic"/>
                <a:cs typeface="Malgun Gothic"/>
              </a:rPr>
              <a:t>2021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68982" y="1108826"/>
            <a:ext cx="481965" cy="3041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r>
              <a:rPr sz="1800" b="1" spc="-100" dirty="0">
                <a:latin typeface="Malgun Gothic"/>
                <a:cs typeface="Malgun Gothic"/>
              </a:rPr>
              <a:t>2022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286613" y="270510"/>
            <a:ext cx="6430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85" dirty="0">
                <a:solidFill>
                  <a:srgbClr val="FFFFFF"/>
                </a:solidFill>
              </a:rPr>
              <a:t>2021-2022</a:t>
            </a:r>
            <a:r>
              <a:rPr sz="2800" spc="-350" dirty="0">
                <a:solidFill>
                  <a:srgbClr val="FFFFFF"/>
                </a:solidFill>
              </a:rPr>
              <a:t> </a:t>
            </a:r>
            <a:r>
              <a:rPr sz="2800" spc="-110" dirty="0">
                <a:solidFill>
                  <a:srgbClr val="FFFFFF"/>
                </a:solidFill>
              </a:rPr>
              <a:t>주요</a:t>
            </a:r>
            <a:r>
              <a:rPr sz="2800" spc="-390" dirty="0">
                <a:solidFill>
                  <a:srgbClr val="FFFFFF"/>
                </a:solidFill>
              </a:rPr>
              <a:t> </a:t>
            </a:r>
            <a:r>
              <a:rPr sz="2800" spc="-140" dirty="0">
                <a:solidFill>
                  <a:srgbClr val="FFFFFF"/>
                </a:solidFill>
              </a:rPr>
              <a:t>16개</a:t>
            </a:r>
            <a:r>
              <a:rPr sz="2800" spc="-380" dirty="0">
                <a:solidFill>
                  <a:srgbClr val="FFFFFF"/>
                </a:solidFill>
              </a:rPr>
              <a:t> </a:t>
            </a:r>
            <a:r>
              <a:rPr sz="2800" spc="-110" dirty="0">
                <a:solidFill>
                  <a:srgbClr val="FFFFFF"/>
                </a:solidFill>
              </a:rPr>
              <a:t>대학</a:t>
            </a:r>
            <a:r>
              <a:rPr sz="2800" spc="-395" dirty="0">
                <a:solidFill>
                  <a:srgbClr val="FFFFFF"/>
                </a:solidFill>
              </a:rPr>
              <a:t> </a:t>
            </a:r>
            <a:r>
              <a:rPr sz="2800" spc="-145" dirty="0">
                <a:solidFill>
                  <a:srgbClr val="FFFFFF"/>
                </a:solidFill>
              </a:rPr>
              <a:t>전형별</a:t>
            </a:r>
            <a:r>
              <a:rPr sz="2800" spc="-395" dirty="0">
                <a:solidFill>
                  <a:srgbClr val="FFFFFF"/>
                </a:solidFill>
              </a:rPr>
              <a:t> </a:t>
            </a:r>
            <a:r>
              <a:rPr sz="2800" spc="-210" dirty="0">
                <a:solidFill>
                  <a:srgbClr val="FFFFFF"/>
                </a:solidFill>
              </a:rPr>
              <a:t>모집인원</a:t>
            </a:r>
            <a:endParaRPr sz="2800"/>
          </a:p>
        </p:txBody>
      </p:sp>
      <p:sp>
        <p:nvSpPr>
          <p:cNvPr id="43" name="object 43"/>
          <p:cNvSpPr txBox="1"/>
          <p:nvPr/>
        </p:nvSpPr>
        <p:spPr>
          <a:xfrm>
            <a:off x="970178" y="5728806"/>
            <a:ext cx="41465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2022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15895" y="5728806"/>
            <a:ext cx="508634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1.정시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83077" y="5728806"/>
            <a:ext cx="104457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536575" algn="l"/>
              </a:tabLst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〉	2.학생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27653" y="5728806"/>
            <a:ext cx="119316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862965" algn="l"/>
              </a:tabLst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부종합</a:t>
            </a:r>
            <a:r>
              <a:rPr sz="1400" b="1" spc="-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〉	3.학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0309" y="5728806"/>
            <a:ext cx="868044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생부교과</a:t>
            </a:r>
            <a:r>
              <a:rPr sz="1400" b="1" spc="-12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〉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28917" y="5728806"/>
            <a:ext cx="66357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4.논술</a:t>
            </a:r>
            <a:r>
              <a:rPr sz="1400" b="1" spc="-11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〉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77226" y="5728806"/>
            <a:ext cx="50800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solidFill>
                  <a:srgbClr val="FFFFFF"/>
                </a:solidFill>
                <a:latin typeface="Malgun Gothic"/>
                <a:cs typeface="Malgun Gothic"/>
              </a:rPr>
              <a:t>5.실기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70178" y="6129923"/>
            <a:ext cx="41465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Malgun Gothic"/>
                <a:cs typeface="Malgun Gothic"/>
              </a:rPr>
              <a:t>2021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49195" y="6129923"/>
            <a:ext cx="86423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Malgun Gothic"/>
                <a:cs typeface="Malgun Gothic"/>
              </a:rPr>
              <a:t>1.학생부종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13304" y="6129923"/>
            <a:ext cx="110299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773430" algn="l"/>
              </a:tabLst>
            </a:pPr>
            <a:r>
              <a:rPr sz="1400" b="1" dirty="0">
                <a:latin typeface="Malgun Gothic"/>
                <a:cs typeface="Malgun Gothic"/>
              </a:rPr>
              <a:t>합</a:t>
            </a:r>
            <a:r>
              <a:rPr sz="1400" b="1" spc="-35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〉	2.정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16045" y="6129923"/>
            <a:ext cx="33464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Malgun Gothic"/>
                <a:cs typeface="Malgun Gothic"/>
              </a:rPr>
              <a:t>시</a:t>
            </a:r>
            <a:r>
              <a:rPr sz="1400" b="1" spc="-120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〉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57826" y="6129923"/>
            <a:ext cx="120777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1103630" algn="l"/>
              </a:tabLst>
            </a:pPr>
            <a:r>
              <a:rPr sz="1400" b="1" dirty="0">
                <a:latin typeface="Malgun Gothic"/>
                <a:cs typeface="Malgun Gothic"/>
              </a:rPr>
              <a:t>3.논술</a:t>
            </a:r>
            <a:r>
              <a:rPr sz="1400" b="1" spc="-25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〉	4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65469" y="6129923"/>
            <a:ext cx="1094105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Malgun Gothic"/>
                <a:cs typeface="Malgun Gothic"/>
              </a:rPr>
              <a:t>.학생부교과</a:t>
            </a:r>
            <a:r>
              <a:rPr sz="1400" b="1" spc="-120" dirty="0">
                <a:latin typeface="Malgun Gothic"/>
                <a:cs typeface="Malgun Gothic"/>
              </a:rPr>
              <a:t> </a:t>
            </a:r>
            <a:r>
              <a:rPr sz="1400" b="1" dirty="0">
                <a:latin typeface="Malgun Gothic"/>
                <a:cs typeface="Malgun Gothic"/>
              </a:rPr>
              <a:t>〉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777226" y="6129923"/>
            <a:ext cx="508000" cy="237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400" b="1" dirty="0">
                <a:latin typeface="Malgun Gothic"/>
                <a:cs typeface="Malgun Gothic"/>
              </a:rPr>
              <a:t>5.실기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01320" y="1062482"/>
            <a:ext cx="8783320" cy="5706110"/>
          </a:xfrm>
          <a:custGeom>
            <a:avLst/>
            <a:gdLst/>
            <a:ahLst/>
            <a:cxnLst/>
            <a:rect l="l" t="t" r="r" b="b"/>
            <a:pathLst>
              <a:path w="8783320" h="5706109">
                <a:moveTo>
                  <a:pt x="5930493" y="0"/>
                </a:moveTo>
                <a:lnTo>
                  <a:pt x="5930493" y="5705570"/>
                </a:lnTo>
              </a:path>
              <a:path w="8783320" h="5706109">
                <a:moveTo>
                  <a:pt x="7469479" y="0"/>
                </a:moveTo>
                <a:lnTo>
                  <a:pt x="7469479" y="5705570"/>
                </a:lnTo>
              </a:path>
              <a:path w="8783320" h="5706109">
                <a:moveTo>
                  <a:pt x="0" y="6350"/>
                </a:moveTo>
                <a:lnTo>
                  <a:pt x="8783040" y="6350"/>
                </a:lnTo>
              </a:path>
              <a:path w="8783320" h="5706109">
                <a:moveTo>
                  <a:pt x="0" y="5699220"/>
                </a:moveTo>
                <a:lnTo>
                  <a:pt x="8783040" y="56992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201320" y="1068832"/>
          <a:ext cx="8930002" cy="5692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845"/>
                <a:gridCol w="1263650"/>
                <a:gridCol w="107950"/>
                <a:gridCol w="963930"/>
                <a:gridCol w="563244"/>
                <a:gridCol w="593090"/>
                <a:gridCol w="778510"/>
                <a:gridCol w="316864"/>
                <a:gridCol w="1054100"/>
                <a:gridCol w="186054"/>
                <a:gridCol w="1184910"/>
                <a:gridCol w="326390"/>
                <a:gridCol w="1044575"/>
                <a:gridCol w="262890"/>
              </a:tblGrid>
              <a:tr h="39598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6990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대학명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수능위주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318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논술</a:t>
                      </a:r>
                      <a:r>
                        <a:rPr sz="2400" b="1" spc="-7" baseline="3472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실기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학생부종합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81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학생부교과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381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6113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2021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2022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차이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8318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463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85"/>
                        </a:lnSpc>
                        <a:spcBef>
                          <a:spcPts val="1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서울대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736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979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+243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2,256(-186)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335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85"/>
                        </a:lnSpc>
                        <a:spcBef>
                          <a:spcPts val="1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연세대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1,220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1,504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+284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508(-39)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918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746)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523(+523)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463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80"/>
                        </a:lnSpc>
                        <a:spcBef>
                          <a:spcPts val="1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고려대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756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1,421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+665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55(-114)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1,489(-234)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52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839(-319)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463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80"/>
                        </a:lnSpc>
                        <a:spcBef>
                          <a:spcPts val="1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서강대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477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594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+117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169(-66)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647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228)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172(+172)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463">
                <a:tc gridSpan="2">
                  <a:txBody>
                    <a:bodyPr/>
                    <a:lstStyle/>
                    <a:p>
                      <a:pPr marL="369570">
                        <a:lnSpc>
                          <a:spcPts val="1885"/>
                        </a:lnSpc>
                        <a:spcBef>
                          <a:spcPts val="185"/>
                        </a:spcBef>
                      </a:pPr>
                      <a:r>
                        <a:rPr sz="1600" b="1" spc="-10" dirty="0">
                          <a:latin typeface="Malgun Gothic"/>
                          <a:cs typeface="Malgun Gothic"/>
                        </a:rPr>
                        <a:t>성균관대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1,110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1,418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+308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448(-175)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1,119(-451)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361(+361)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335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80"/>
                        </a:lnSpc>
                        <a:spcBef>
                          <a:spcPts val="1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한양대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876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1,208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+332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371(-194)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916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179)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320(+36)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463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80"/>
                        </a:lnSpc>
                        <a:spcBef>
                          <a:spcPts val="1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중앙대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1,230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1,456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+226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1,085(-269)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1,376(+32)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501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73)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75463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80"/>
                        </a:lnSpc>
                        <a:spcBef>
                          <a:spcPts val="1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경희대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1,548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2,014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+466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778(-242)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1,423(-750)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544(+544)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463">
                <a:tc gridSpan="2">
                  <a:txBody>
                    <a:bodyPr/>
                    <a:lstStyle/>
                    <a:p>
                      <a:pPr marL="369570">
                        <a:lnSpc>
                          <a:spcPts val="1880"/>
                        </a:lnSpc>
                        <a:spcBef>
                          <a:spcPts val="185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한국외대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1,218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1,354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+136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477(-12)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1,173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373(-118)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336">
                <a:tc gridSpan="2">
                  <a:txBody>
                    <a:bodyPr/>
                    <a:lstStyle/>
                    <a:p>
                      <a:pPr marL="267335">
                        <a:lnSpc>
                          <a:spcPts val="1880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서울시립대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641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786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+145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85(-26)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612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125)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221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75463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80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건국대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1,191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1,359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+168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463(-10)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859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499)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340(+340)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463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75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동국대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30" dirty="0">
                          <a:latin typeface="Arial"/>
                          <a:cs typeface="Arial"/>
                        </a:rPr>
                        <a:t>811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0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1,077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+266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474(-119)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753(-548)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398(+398)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463">
                <a:tc gridSpan="2">
                  <a:txBody>
                    <a:bodyPr/>
                    <a:lstStyle/>
                    <a:p>
                      <a:pPr marL="469900">
                        <a:lnSpc>
                          <a:spcPts val="1880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광운대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619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672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+53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203(-18)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609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65)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202(+51)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5374">
                <a:tc gridSpan="2">
                  <a:txBody>
                    <a:bodyPr/>
                    <a:lstStyle/>
                    <a:p>
                      <a:pPr marL="369570">
                        <a:lnSpc>
                          <a:spcPts val="1880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숙명여대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683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908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+225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343(-111)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624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spc="-8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243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754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277495" algn="ctr">
                        <a:lnSpc>
                          <a:spcPts val="1875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숭실대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922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1,067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+145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335(-11)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803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131)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4471C4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474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(-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75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276225" algn="ctr">
                        <a:lnSpc>
                          <a:spcPts val="1875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latin typeface="Malgun Gothic"/>
                          <a:cs typeface="Malgun Gothic"/>
                        </a:rPr>
                        <a:t>서울여대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581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68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+105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76200">
                      <a:solidFill>
                        <a:srgbClr val="FF0000"/>
                      </a:solidFill>
                      <a:prstDash val="solid"/>
                    </a:lnL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197(-32)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529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26)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4471C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182(-45)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389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b="1" dirty="0">
                          <a:latin typeface="Malgun Gothic"/>
                          <a:cs typeface="Malgun Gothic"/>
                        </a:rPr>
                        <a:t>계</a:t>
                      </a:r>
                      <a:endParaRPr sz="1600">
                        <a:latin typeface="Malgun Gothic"/>
                        <a:cs typeface="Malgun Gothic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14,619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5" dirty="0">
                          <a:solidFill>
                            <a:srgbClr val="005CCA"/>
                          </a:solidFill>
                          <a:latin typeface="Arial"/>
                          <a:cs typeface="Arial"/>
                        </a:rPr>
                        <a:t>18,503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3,884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762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4965">
                        <a:lnSpc>
                          <a:spcPts val="189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5,991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54000">
                        <a:lnSpc>
                          <a:spcPts val="189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(-1,438)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189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16,106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87985">
                        <a:lnSpc>
                          <a:spcPts val="189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(-4,439)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5,693(+1,863)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9" name="object 59"/>
          <p:cNvSpPr/>
          <p:nvPr/>
        </p:nvSpPr>
        <p:spPr>
          <a:xfrm>
            <a:off x="6160008" y="1068322"/>
            <a:ext cx="1460500" cy="5694045"/>
          </a:xfrm>
          <a:custGeom>
            <a:avLst/>
            <a:gdLst/>
            <a:ahLst/>
            <a:cxnLst/>
            <a:rect l="l" t="t" r="r" b="b"/>
            <a:pathLst>
              <a:path w="1460500" h="5694045">
                <a:moveTo>
                  <a:pt x="0" y="5693664"/>
                </a:moveTo>
                <a:lnTo>
                  <a:pt x="1459991" y="5693664"/>
                </a:lnTo>
                <a:lnTo>
                  <a:pt x="1459991" y="0"/>
                </a:lnTo>
                <a:lnTo>
                  <a:pt x="0" y="0"/>
                </a:lnTo>
                <a:lnTo>
                  <a:pt x="0" y="5693664"/>
                </a:lnTo>
                <a:close/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4197096" y="2134997"/>
              <a:ext cx="726566" cy="5096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85720" y="3561715"/>
              <a:ext cx="911352" cy="339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42564" y="3502152"/>
              <a:ext cx="1734693" cy="4337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68900" y="3499230"/>
              <a:ext cx="1707642" cy="4366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6872" y="5654040"/>
              <a:ext cx="2810255" cy="4739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80207" y="4010101"/>
            <a:ext cx="3764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2D75B6"/>
                </a:solidFill>
              </a:rPr>
              <a:t>&lt;특성화고</a:t>
            </a:r>
            <a:r>
              <a:rPr spc="-254" dirty="0">
                <a:solidFill>
                  <a:srgbClr val="2D75B6"/>
                </a:solidFill>
              </a:rPr>
              <a:t> </a:t>
            </a:r>
            <a:r>
              <a:rPr spc="-90" dirty="0">
                <a:solidFill>
                  <a:srgbClr val="2D75B6"/>
                </a:solidFill>
              </a:rPr>
              <a:t>졸업자특별전형&gt;</a:t>
            </a:r>
          </a:p>
        </p:txBody>
      </p:sp>
      <p:sp>
        <p:nvSpPr>
          <p:cNvPr id="9" name="object 9"/>
          <p:cNvSpPr/>
          <p:nvPr/>
        </p:nvSpPr>
        <p:spPr>
          <a:xfrm>
            <a:off x="146304" y="4782311"/>
            <a:ext cx="2408682" cy="19088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0595" y="407543"/>
            <a:ext cx="657859" cy="263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5634" y="299466"/>
            <a:ext cx="1186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10" dirty="0"/>
              <a:t>(현</a:t>
            </a:r>
            <a:r>
              <a:rPr sz="2800" spc="-420" dirty="0"/>
              <a:t> </a:t>
            </a:r>
            <a:r>
              <a:rPr sz="2800" spc="-210" dirty="0"/>
              <a:t>고3)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4871084" y="363727"/>
            <a:ext cx="1364615" cy="334645"/>
            <a:chOff x="4871084" y="363727"/>
            <a:chExt cx="1364615" cy="334645"/>
          </a:xfrm>
        </p:grpSpPr>
        <p:sp>
          <p:nvSpPr>
            <p:cNvPr id="5" name="object 5"/>
            <p:cNvSpPr/>
            <p:nvPr/>
          </p:nvSpPr>
          <p:spPr>
            <a:xfrm>
              <a:off x="4871084" y="363727"/>
              <a:ext cx="928242" cy="334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7536" y="363727"/>
              <a:ext cx="287654" cy="327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1013449"/>
            <a:ext cx="9143999" cy="5151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0" y="1019175"/>
          <a:ext cx="9144000" cy="5043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4370"/>
                <a:gridCol w="8469630"/>
              </a:tblGrid>
              <a:tr h="3709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0" dirty="0">
                          <a:solidFill>
                            <a:srgbClr val="001F5F"/>
                          </a:solidFill>
                          <a:latin typeface="Malgun Gothic"/>
                          <a:cs typeface="Malgun Gothic"/>
                        </a:rPr>
                        <a:t>구분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5" dirty="0">
                          <a:solidFill>
                            <a:srgbClr val="001F5F"/>
                          </a:solidFill>
                          <a:latin typeface="Malgun Gothic"/>
                          <a:cs typeface="Malgun Gothic"/>
                        </a:rPr>
                        <a:t>주요</a:t>
                      </a:r>
                      <a:r>
                        <a:rPr sz="1800" b="1" spc="-100" dirty="0">
                          <a:solidFill>
                            <a:srgbClr val="001F5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001F5F"/>
                          </a:solidFill>
                          <a:latin typeface="Malgun Gothic"/>
                          <a:cs typeface="Malgun Gothic"/>
                        </a:rPr>
                        <a:t>내용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545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5" dirty="0">
                          <a:latin typeface="Malgun Gothic"/>
                          <a:cs typeface="Malgun Gothic"/>
                        </a:rPr>
                        <a:t>수시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314" marR="244475" indent="-1567180">
                        <a:lnSpc>
                          <a:spcPct val="150000"/>
                        </a:lnSpc>
                        <a:spcBef>
                          <a:spcPts val="1480"/>
                        </a:spcBef>
                      </a:pP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∙전형방법 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변경: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광운대(단계별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폐지),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상명대(단계별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폐지),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서울여대(단계별</a:t>
                      </a:r>
                      <a:r>
                        <a:rPr sz="1800" b="1" spc="-45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폐지), 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을지대(종합, 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1단계 </a:t>
                      </a: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학생부100/2단계, 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1단계</a:t>
                      </a:r>
                      <a:r>
                        <a:rPr sz="1800" b="1" spc="-30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성적70+면접30)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∙최저기준</a:t>
                      </a:r>
                      <a:r>
                        <a:rPr sz="18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변경:</a:t>
                      </a:r>
                      <a:r>
                        <a:rPr sz="1800" b="1" spc="-10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고려대(서울/폐지),</a:t>
                      </a:r>
                      <a:r>
                        <a:rPr sz="1800" b="1" spc="-1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서강대(폐지),</a:t>
                      </a:r>
                      <a:r>
                        <a:rPr sz="18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0" dirty="0">
                          <a:latin typeface="Malgun Gothic"/>
                          <a:cs typeface="Malgun Gothic"/>
                        </a:rPr>
                        <a:t>서울시립대(인문,</a:t>
                      </a:r>
                      <a:r>
                        <a:rPr sz="18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25" dirty="0">
                          <a:latin typeface="Malgun Gothic"/>
                          <a:cs typeface="Malgun Gothic"/>
                        </a:rPr>
                        <a:t>3개</a:t>
                      </a:r>
                      <a:r>
                        <a:rPr sz="1800" b="1" spc="-9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30" dirty="0">
                          <a:latin typeface="Malgun Gothic"/>
                          <a:cs typeface="Malgun Gothic"/>
                        </a:rPr>
                        <a:t>영역</a:t>
                      </a:r>
                      <a:r>
                        <a:rPr sz="18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5" dirty="0">
                          <a:latin typeface="Malgun Gothic"/>
                          <a:cs typeface="Malgun Gothic"/>
                        </a:rPr>
                        <a:t>등급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280670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합</a:t>
                      </a:r>
                      <a:r>
                        <a:rPr sz="1800" b="1" spc="-10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7</a:t>
                      </a:r>
                      <a:r>
                        <a:rPr sz="1800" b="1" spc="-1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이내/자연,</a:t>
                      </a:r>
                      <a:r>
                        <a:rPr sz="18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25" dirty="0">
                          <a:latin typeface="Malgun Gothic"/>
                          <a:cs typeface="Malgun Gothic"/>
                        </a:rPr>
                        <a:t>3개</a:t>
                      </a:r>
                      <a:r>
                        <a:rPr sz="1800" b="1" spc="-1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25" dirty="0">
                          <a:latin typeface="Malgun Gothic"/>
                          <a:cs typeface="Malgun Gothic"/>
                        </a:rPr>
                        <a:t>영역</a:t>
                      </a:r>
                      <a:r>
                        <a:rPr sz="1800" b="1" spc="-9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25" dirty="0">
                          <a:latin typeface="Malgun Gothic"/>
                          <a:cs typeface="Malgun Gothic"/>
                        </a:rPr>
                        <a:t>등급</a:t>
                      </a:r>
                      <a:r>
                        <a:rPr sz="1800" b="1" spc="-9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합</a:t>
                      </a:r>
                      <a:r>
                        <a:rPr sz="1800" b="1" spc="-10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dirty="0">
                          <a:latin typeface="Malgun Gothic"/>
                          <a:cs typeface="Malgun Gothic"/>
                        </a:rPr>
                        <a:t>8</a:t>
                      </a:r>
                      <a:r>
                        <a:rPr sz="1800" b="1" spc="-10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이내),</a:t>
                      </a:r>
                      <a:r>
                        <a:rPr sz="1800" b="1" spc="-9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한경대(폐지)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1080"/>
                        </a:spcBef>
                        <a:tabLst>
                          <a:tab pos="5657215" algn="l"/>
                        </a:tabLst>
                      </a:pPr>
                      <a:r>
                        <a:rPr sz="1800" b="1" dirty="0">
                          <a:latin typeface="Malgun Gothic"/>
                          <a:cs typeface="Malgun Gothic"/>
                        </a:rPr>
                        <a:t>∙ </a:t>
                      </a:r>
                      <a:r>
                        <a:rPr sz="1800" b="1" spc="-25" dirty="0">
                          <a:latin typeface="Malgun Gothic"/>
                          <a:cs typeface="Malgun Gothic"/>
                        </a:rPr>
                        <a:t>서류 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관련: 경희, 서강,</a:t>
                      </a:r>
                      <a:r>
                        <a:rPr sz="1800" b="1" spc="-38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고려(추천서</a:t>
                      </a:r>
                      <a:r>
                        <a:rPr sz="1800" b="1" spc="-9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5" dirty="0">
                          <a:latin typeface="Malgun Gothic"/>
                          <a:cs typeface="Malgun Gothic"/>
                        </a:rPr>
                        <a:t>폐지)/고려(자소서	</a:t>
                      </a:r>
                      <a:r>
                        <a:rPr sz="1800" b="1" spc="-35" dirty="0">
                          <a:latin typeface="Malgun Gothic"/>
                          <a:cs typeface="Malgun Gothic"/>
                        </a:rPr>
                        <a:t>선택,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추천자명단</a:t>
                      </a:r>
                      <a:r>
                        <a:rPr sz="1800" b="1" spc="-19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0" dirty="0">
                          <a:latin typeface="Malgun Gothic"/>
                          <a:cs typeface="Malgun Gothic"/>
                        </a:rPr>
                        <a:t>미제출)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8796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7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정시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  <a:tc>
                  <a:txBody>
                    <a:bodyPr/>
                    <a:lstStyle/>
                    <a:p>
                      <a:pPr marL="1631314" marR="929005" indent="-1567180">
                        <a:lnSpc>
                          <a:spcPts val="3240"/>
                        </a:lnSpc>
                        <a:spcBef>
                          <a:spcPts val="125"/>
                        </a:spcBef>
                      </a:pP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∙모집시기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변경: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동국대(정시 가/나군), 연세대(서울/정시 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나군),</a:t>
                      </a:r>
                      <a:r>
                        <a:rPr sz="1800" b="1" spc="-41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인하대(정시 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가/나/다군)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1631314" marR="1326515" indent="-1567180">
                        <a:lnSpc>
                          <a:spcPts val="3240"/>
                        </a:lnSpc>
                        <a:spcBef>
                          <a:spcPts val="5"/>
                        </a:spcBef>
                      </a:pP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∙전형방법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변경: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동국대(수능100),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숭실대(수능70/서류30), 이화여대 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조형예술(1단계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수능100/2단계,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1단계</a:t>
                      </a: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성적60+실기40)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∙수능최저기준 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변경: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연세대(서울/폐지),</a:t>
                      </a:r>
                      <a:r>
                        <a:rPr sz="1800" b="1" spc="-25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인하대(폐지)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5875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1F386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3254</Words>
  <Application>Microsoft Office PowerPoint</Application>
  <PresentationFormat>화면 슬라이드 쇼(4:3)</PresentationFormat>
  <Paragraphs>1991</Paragraphs>
  <Slides>36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Theme</vt:lpstr>
      <vt:lpstr>PowerPoint 프레젠테이션</vt:lpstr>
      <vt:lpstr>PowerPoint 프레젠테이션</vt:lpstr>
      <vt:lpstr>1. 입시 전형의 공정성 강화</vt:lpstr>
      <vt:lpstr>PowerPoint 프레젠테이션</vt:lpstr>
      <vt:lpstr>PowerPoint 프레젠테이션</vt:lpstr>
      <vt:lpstr>PowerPoint 프레젠테이션</vt:lpstr>
      <vt:lpstr>2021-2022 주요 16개 대학 전형별 모집인원</vt:lpstr>
      <vt:lpstr>&lt;특성화고 졸업자특별전형&gt;</vt:lpstr>
      <vt:lpstr>(현 고3)</vt:lpstr>
      <vt:lpstr>2022(현 고2) 달라진 점</vt:lpstr>
      <vt:lpstr>(전년도 입시 결과)</vt:lpstr>
      <vt:lpstr>9,471명</vt:lpstr>
      <vt:lpstr>PowerPoint 프레젠테이션</vt:lpstr>
      <vt:lpstr>710명~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수능최저학력기준 반영 대학</vt:lpstr>
      <vt:lpstr>• 서류 100%</vt:lpstr>
      <vt:lpstr>PowerPoint 프레젠테이션</vt:lpstr>
      <vt:lpstr>&lt;특성화고 재직자특별전형&gt;</vt:lpstr>
      <vt:lpstr>2022학년도 달라진 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(전년도 입시 결과)</vt:lpstr>
      <vt:lpstr>(전년도 입시 결과)</vt:lpstr>
      <vt:lpstr>(전년도 입시 결과)</vt:lpstr>
      <vt:lpstr>(전년도 입시 결과)</vt:lpstr>
      <vt:lpstr>(전년도 입시 결과)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win2</dc:creator>
  <cp:lastModifiedBy>user</cp:lastModifiedBy>
  <cp:revision>2</cp:revision>
  <dcterms:created xsi:type="dcterms:W3CDTF">2021-03-11T04:27:26Z</dcterms:created>
  <dcterms:modified xsi:type="dcterms:W3CDTF">2021-03-11T05:40:39Z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2021-03-11T00:00:00Z</vt:filetime>
  </property>
</Properties>
</file>